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3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2E716-C475-4EED-AC7B-D6E5ACC90EEE}" type="datetimeFigureOut">
              <a:rPr lang="ko-KR" altLang="en-US" smtClean="0"/>
              <a:t>2015-09-18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26FFB-D9E3-4DC5-A1AA-7DF97C0F10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DB041-5762-4C8B-9F8F-B1DC0EE6C6E8}" type="datetimeFigureOut">
              <a:rPr lang="ko-KR" altLang="en-US" smtClean="0"/>
              <a:t>2015-09-18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FF752-7B8C-432F-9A0F-EC85B89CA65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24950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4850" y="533400"/>
            <a:ext cx="7734300" cy="5772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619500" y="2171700"/>
            <a:ext cx="866775" cy="0"/>
          </a:xfrm>
          <a:custGeom>
            <a:avLst/>
            <a:gdLst/>
            <a:ahLst/>
            <a:cxnLst/>
            <a:rect l="l" t="t" r="r" b="b"/>
            <a:pathLst>
              <a:path w="866775">
                <a:moveTo>
                  <a:pt x="0" y="0"/>
                </a:moveTo>
                <a:lnTo>
                  <a:pt x="866775" y="0"/>
                </a:lnTo>
              </a:path>
            </a:pathLst>
          </a:custGeom>
          <a:ln w="28575">
            <a:solidFill>
              <a:srgbClr val="605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489" y="476123"/>
            <a:ext cx="82690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304" y="1167257"/>
            <a:ext cx="8073390" cy="4595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8438" y="545337"/>
            <a:ext cx="7110730" cy="672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470"/>
              </a:lnSpc>
            </a:pPr>
            <a:r>
              <a:rPr lang="ko-KR" altLang="en-US" sz="4400" spc="-95" dirty="0" smtClean="0">
                <a:latin typeface="Calibri"/>
                <a:cs typeface="Calibri"/>
              </a:rPr>
              <a:t>대구 국제축산박람회 세미나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1511" y="2324100"/>
            <a:ext cx="4762499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13128" y="5186298"/>
            <a:ext cx="6325235" cy="97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05"/>
              </a:lnSpc>
            </a:pPr>
            <a:r>
              <a:rPr sz="3600" spc="-80" dirty="0">
                <a:latin typeface="Calibri"/>
                <a:cs typeface="Calibri"/>
              </a:rPr>
              <a:t>N</a:t>
            </a: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spc="-55" dirty="0">
                <a:latin typeface="Calibri"/>
                <a:cs typeface="Calibri"/>
              </a:rPr>
              <a:t>c</a:t>
            </a:r>
            <a:r>
              <a:rPr sz="3600" spc="-70" dirty="0">
                <a:latin typeface="Calibri"/>
                <a:cs typeface="Calibri"/>
              </a:rPr>
              <a:t>k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175" dirty="0">
                <a:latin typeface="Calibri"/>
                <a:cs typeface="Calibri"/>
              </a:rPr>
              <a:t>L</a:t>
            </a:r>
            <a:r>
              <a:rPr sz="3600" spc="-65" dirty="0">
                <a:latin typeface="Calibri"/>
                <a:cs typeface="Calibri"/>
              </a:rPr>
              <a:t>y</a:t>
            </a:r>
            <a:r>
              <a:rPr sz="3600" spc="-75" dirty="0">
                <a:latin typeface="Calibri"/>
                <a:cs typeface="Calibri"/>
              </a:rPr>
              <a:t>n</a:t>
            </a:r>
            <a:r>
              <a:rPr sz="3600" spc="-40" dirty="0">
                <a:latin typeface="Calibri"/>
                <a:cs typeface="Calibri"/>
              </a:rPr>
              <a:t>n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55" dirty="0">
                <a:latin typeface="Calibri"/>
                <a:cs typeface="Calibri"/>
              </a:rPr>
              <a:t>G</a:t>
            </a:r>
            <a:r>
              <a:rPr sz="3600" spc="-35" dirty="0">
                <a:latin typeface="Calibri"/>
                <a:cs typeface="Calibri"/>
              </a:rPr>
              <a:t>e</a:t>
            </a:r>
            <a:r>
              <a:rPr sz="3600" spc="-75" dirty="0">
                <a:latin typeface="Calibri"/>
                <a:cs typeface="Calibri"/>
              </a:rPr>
              <a:t>n</a:t>
            </a:r>
            <a:r>
              <a:rPr sz="3600" spc="-50" dirty="0">
                <a:latin typeface="Calibri"/>
                <a:cs typeface="Calibri"/>
              </a:rPr>
              <a:t>e</a:t>
            </a:r>
            <a:r>
              <a:rPr sz="3600" spc="-130" dirty="0">
                <a:latin typeface="Calibri"/>
                <a:cs typeface="Calibri"/>
              </a:rPr>
              <a:t>r</a:t>
            </a:r>
            <a:r>
              <a:rPr sz="3600" spc="-65" dirty="0">
                <a:latin typeface="Calibri"/>
                <a:cs typeface="Calibri"/>
              </a:rPr>
              <a:t>a</a:t>
            </a:r>
            <a:r>
              <a:rPr sz="3600" spc="-35" dirty="0">
                <a:latin typeface="Calibri"/>
                <a:cs typeface="Calibri"/>
              </a:rPr>
              <a:t>l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110" dirty="0">
                <a:latin typeface="Calibri"/>
                <a:cs typeface="Calibri"/>
              </a:rPr>
              <a:t>M</a:t>
            </a:r>
            <a:r>
              <a:rPr sz="3600" spc="-50" dirty="0">
                <a:latin typeface="Calibri"/>
                <a:cs typeface="Calibri"/>
              </a:rPr>
              <a:t>a</a:t>
            </a:r>
            <a:r>
              <a:rPr sz="3600" spc="-75" dirty="0">
                <a:latin typeface="Calibri"/>
                <a:cs typeface="Calibri"/>
              </a:rPr>
              <a:t>n</a:t>
            </a:r>
            <a:r>
              <a:rPr sz="3600" spc="-65" dirty="0">
                <a:latin typeface="Calibri"/>
                <a:cs typeface="Calibri"/>
              </a:rPr>
              <a:t>a</a:t>
            </a:r>
            <a:r>
              <a:rPr sz="3600" spc="-90" dirty="0">
                <a:latin typeface="Calibri"/>
                <a:cs typeface="Calibri"/>
              </a:rPr>
              <a:t>g</a:t>
            </a:r>
            <a:r>
              <a:rPr sz="3600" spc="-50" dirty="0">
                <a:latin typeface="Calibri"/>
                <a:cs typeface="Calibri"/>
              </a:rPr>
              <a:t>e</a:t>
            </a:r>
            <a:r>
              <a:rPr sz="3600" spc="-30" dirty="0">
                <a:latin typeface="Calibri"/>
                <a:cs typeface="Calibri"/>
              </a:rPr>
              <a:t>r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95" dirty="0">
                <a:latin typeface="Calibri"/>
                <a:cs typeface="Calibri"/>
              </a:rPr>
              <a:t>R</a:t>
            </a:r>
            <a:r>
              <a:rPr sz="3600" spc="-130" dirty="0">
                <a:latin typeface="Calibri"/>
                <a:cs typeface="Calibri"/>
              </a:rPr>
              <a:t>O</a:t>
            </a:r>
            <a:r>
              <a:rPr sz="3600" spc="-65" dirty="0">
                <a:latin typeface="Calibri"/>
                <a:cs typeface="Calibri"/>
              </a:rPr>
              <a:t>W</a:t>
            </a:r>
            <a:endParaRPr sz="3600" dirty="0">
              <a:latin typeface="Calibri"/>
              <a:cs typeface="Calibri"/>
            </a:endParaRPr>
          </a:p>
          <a:p>
            <a:pPr algn="ctr">
              <a:lnSpc>
                <a:spcPts val="4105"/>
              </a:lnSpc>
            </a:pPr>
            <a:r>
              <a:rPr sz="3600" spc="-15" dirty="0">
                <a:latin typeface="Calibri"/>
                <a:cs typeface="Calibri"/>
              </a:rPr>
              <a:t>1</a:t>
            </a:r>
            <a:r>
              <a:rPr sz="3600" spc="-30" dirty="0">
                <a:latin typeface="Calibri"/>
                <a:cs typeface="Calibri"/>
              </a:rPr>
              <a:t>0</a:t>
            </a:r>
            <a:r>
              <a:rPr sz="3600" spc="-67" baseline="25462" dirty="0">
                <a:latin typeface="Calibri"/>
                <a:cs typeface="Calibri"/>
              </a:rPr>
              <a:t>t</a:t>
            </a:r>
            <a:r>
              <a:rPr sz="3600" spc="-44" baseline="25462" dirty="0">
                <a:latin typeface="Calibri"/>
                <a:cs typeface="Calibri"/>
              </a:rPr>
              <a:t>h</a:t>
            </a:r>
            <a:r>
              <a:rPr sz="3600" spc="300" baseline="25462" dirty="0">
                <a:latin typeface="Calibri"/>
                <a:cs typeface="Calibri"/>
              </a:rPr>
              <a:t> </a:t>
            </a:r>
            <a:r>
              <a:rPr sz="3600" spc="-45" dirty="0">
                <a:latin typeface="Calibri"/>
                <a:cs typeface="Calibri"/>
              </a:rPr>
              <a:t>S</a:t>
            </a:r>
            <a:r>
              <a:rPr sz="3600" spc="-35" dirty="0">
                <a:latin typeface="Calibri"/>
                <a:cs typeface="Calibri"/>
              </a:rPr>
              <a:t>e</a:t>
            </a:r>
            <a:r>
              <a:rPr sz="3600" spc="-70" dirty="0">
                <a:latin typeface="Calibri"/>
                <a:cs typeface="Calibri"/>
              </a:rPr>
              <a:t>p</a:t>
            </a:r>
            <a:r>
              <a:rPr sz="3600" spc="-85" dirty="0">
                <a:latin typeface="Calibri"/>
                <a:cs typeface="Calibri"/>
              </a:rPr>
              <a:t>t</a:t>
            </a:r>
            <a:r>
              <a:rPr sz="3600" spc="-50" dirty="0">
                <a:latin typeface="Calibri"/>
                <a:cs typeface="Calibri"/>
              </a:rPr>
              <a:t>e</a:t>
            </a:r>
            <a:r>
              <a:rPr sz="3600" spc="-95" dirty="0">
                <a:latin typeface="Calibri"/>
                <a:cs typeface="Calibri"/>
              </a:rPr>
              <a:t>m</a:t>
            </a:r>
            <a:r>
              <a:rPr sz="3600" spc="-55" dirty="0">
                <a:latin typeface="Calibri"/>
                <a:cs typeface="Calibri"/>
              </a:rPr>
              <a:t>b</a:t>
            </a:r>
            <a:r>
              <a:rPr sz="3600" spc="-50" dirty="0">
                <a:latin typeface="Calibri"/>
                <a:cs typeface="Calibri"/>
              </a:rPr>
              <a:t>e</a:t>
            </a:r>
            <a:r>
              <a:rPr sz="3600" spc="-30" dirty="0">
                <a:latin typeface="Calibri"/>
                <a:cs typeface="Calibri"/>
              </a:rPr>
              <a:t>r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2</a:t>
            </a:r>
            <a:r>
              <a:rPr sz="3600" spc="-25" dirty="0">
                <a:latin typeface="Calibri"/>
                <a:cs typeface="Calibri"/>
              </a:rPr>
              <a:t>0</a:t>
            </a:r>
            <a:r>
              <a:rPr sz="3600" spc="-40" dirty="0">
                <a:latin typeface="Calibri"/>
                <a:cs typeface="Calibri"/>
              </a:rPr>
              <a:t>1</a:t>
            </a:r>
            <a:r>
              <a:rPr sz="3600" dirty="0"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7885" y="4784877"/>
            <a:ext cx="335597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6000" dirty="0" smtClean="0">
                <a:latin typeface="Calibri"/>
                <a:cs typeface="Calibri"/>
              </a:rPr>
              <a:t>차단방역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2311" y="477012"/>
            <a:ext cx="7199376" cy="3340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288033"/>
            <a:ext cx="7783195" cy="4372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lang="ko-KR" altLang="en-US" sz="2000" spc="-25" dirty="0" smtClean="0">
                <a:latin typeface="Calibri"/>
                <a:cs typeface="Calibri"/>
              </a:rPr>
              <a:t>미생물에 의한 질병의 유입과 확산을 차단하기 위한 관리 지침</a:t>
            </a:r>
            <a:endParaRPr lang="en-US" altLang="ko-KR" sz="2000" spc="-2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lang="ko-KR" altLang="en-US" sz="2000" spc="-25" dirty="0" smtClean="0">
                <a:latin typeface="Calibri"/>
                <a:cs typeface="Calibri"/>
              </a:rPr>
              <a:t>산업과 소비자 측면에서의  기대치 측면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endParaRPr lang="en-US" altLang="ko-KR" sz="2000" b="1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lang="ko-KR" altLang="en-US" sz="2000" b="1" dirty="0" smtClean="0">
                <a:latin typeface="Calibri"/>
                <a:cs typeface="Calibri"/>
              </a:rPr>
              <a:t>산업</a:t>
            </a:r>
            <a:endParaRPr sz="2000" dirty="0" smtClean="0">
              <a:latin typeface="Calibri"/>
              <a:cs typeface="Calibri"/>
            </a:endParaRPr>
          </a:p>
          <a:p>
            <a:pPr marL="241300" marR="600710" indent="-228600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질병의 신고</a:t>
            </a:r>
            <a:endParaRPr lang="en-US" altLang="ko-KR" sz="2000" dirty="0" smtClean="0">
              <a:latin typeface="Calibri"/>
              <a:cs typeface="Calibri"/>
            </a:endParaRPr>
          </a:p>
          <a:p>
            <a:pPr marL="241300" marR="600710" indent="-228600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유전적 잠재능력에 근접하는 기술적 관리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ko-KR" altLang="en-US" sz="2000" dirty="0" smtClean="0">
                <a:latin typeface="Calibri"/>
                <a:cs typeface="Calibri"/>
              </a:rPr>
              <a:t>수익성</a:t>
            </a:r>
            <a:r>
              <a:rPr lang="en-US" altLang="ko-KR" sz="2000" dirty="0" smtClean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생산계획 예측</a:t>
            </a:r>
            <a:r>
              <a:rPr lang="en-US" sz="2000" dirty="0" smtClean="0">
                <a:latin typeface="Calibri"/>
                <a:cs typeface="Calibri"/>
              </a:rPr>
              <a:t>(</a:t>
            </a:r>
            <a:r>
              <a:rPr lang="ko-KR" altLang="en-US" sz="2000" dirty="0" smtClean="0">
                <a:latin typeface="Calibri"/>
                <a:cs typeface="Calibri"/>
              </a:rPr>
              <a:t>후보군 입식 시기</a:t>
            </a:r>
            <a:r>
              <a:rPr lang="en-US" altLang="ko-KR" sz="2000" dirty="0" smtClean="0">
                <a:latin typeface="Calibri"/>
                <a:cs typeface="Calibri"/>
              </a:rPr>
              <a:t>, </a:t>
            </a:r>
            <a:r>
              <a:rPr lang="ko-KR" altLang="en-US" sz="2000" dirty="0" smtClean="0">
                <a:latin typeface="Calibri"/>
                <a:cs typeface="Calibri"/>
              </a:rPr>
              <a:t>도태 시기</a:t>
            </a:r>
            <a:r>
              <a:rPr lang="en-US" altLang="ko-KR" sz="2000" dirty="0" smtClean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ko-KR" altLang="en-US" sz="2000" b="1" spc="-5" dirty="0" smtClean="0">
                <a:latin typeface="Calibri"/>
                <a:cs typeface="Calibri"/>
              </a:rPr>
              <a:t>소비자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5" dirty="0" smtClean="0">
                <a:latin typeface="Calibri"/>
                <a:cs typeface="Calibri"/>
              </a:rPr>
              <a:t>인수공통전염병에서의 해방</a:t>
            </a:r>
            <a:r>
              <a:rPr lang="en-US" altLang="ko-KR" sz="2000" spc="-5" dirty="0" smtClean="0">
                <a:latin typeface="Calibri"/>
                <a:cs typeface="Calibri"/>
              </a:rPr>
              <a:t>(</a:t>
            </a:r>
            <a:r>
              <a:rPr lang="ko-KR" altLang="en-US" sz="2000" spc="-5" dirty="0" err="1" smtClean="0">
                <a:latin typeface="Calibri"/>
                <a:cs typeface="Calibri"/>
              </a:rPr>
              <a:t>살모넬라</a:t>
            </a:r>
            <a:r>
              <a:rPr lang="ko-KR" altLang="en-US" sz="2000" spc="-5" dirty="0" smtClean="0">
                <a:latin typeface="Calibri"/>
                <a:cs typeface="Calibri"/>
              </a:rPr>
              <a:t> 등</a:t>
            </a:r>
            <a:r>
              <a:rPr lang="en-US" altLang="ko-KR" sz="2000" spc="-5" dirty="0" smtClean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35" dirty="0" smtClean="0">
                <a:latin typeface="Calibri"/>
                <a:cs typeface="Calibri"/>
              </a:rPr>
              <a:t>잔류물질</a:t>
            </a:r>
            <a:r>
              <a:rPr lang="en-US" altLang="ko-KR" sz="2000" spc="-35" dirty="0" smtClean="0">
                <a:latin typeface="Calibri"/>
                <a:cs typeface="Calibri"/>
              </a:rPr>
              <a:t>(</a:t>
            </a:r>
            <a:r>
              <a:rPr lang="ko-KR" altLang="en-US" sz="2000" spc="-35" dirty="0" smtClean="0">
                <a:latin typeface="Calibri"/>
                <a:cs typeface="Calibri"/>
              </a:rPr>
              <a:t>독소</a:t>
            </a:r>
            <a:r>
              <a:rPr lang="en-US" altLang="ko-KR" sz="2000" spc="-35" dirty="0" smtClean="0">
                <a:latin typeface="Calibri"/>
                <a:cs typeface="Calibri"/>
              </a:rPr>
              <a:t>, </a:t>
            </a:r>
            <a:r>
              <a:rPr lang="ko-KR" altLang="en-US" sz="2000" spc="-35" dirty="0" err="1" smtClean="0">
                <a:latin typeface="Calibri"/>
                <a:cs typeface="Calibri"/>
              </a:rPr>
              <a:t>항상제</a:t>
            </a:r>
            <a:r>
              <a:rPr lang="en-US" altLang="ko-KR" sz="2000" spc="-35" dirty="0" smtClean="0">
                <a:latin typeface="Calibri"/>
                <a:cs typeface="Calibri"/>
              </a:rPr>
              <a:t>)</a:t>
            </a: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동물복지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50" dirty="0" smtClean="0"/>
              <a:t>차단방역</a:t>
            </a:r>
            <a:endParaRPr spc="-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9589" y="1288033"/>
            <a:ext cx="5323840" cy="3834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2000" b="1" dirty="0" smtClean="0">
                <a:latin typeface="Calibri"/>
                <a:cs typeface="Calibri"/>
              </a:rPr>
              <a:t>신고대상 질병</a:t>
            </a:r>
            <a:endParaRPr sz="2000" dirty="0" smtClean="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 smtClean="0">
                <a:latin typeface="Calibri"/>
                <a:cs typeface="Calibri"/>
              </a:rPr>
              <a:t>AI,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lang="ko-KR" altLang="en-US" sz="2000" spc="-10" dirty="0" err="1" smtClean="0">
                <a:latin typeface="Calibri"/>
                <a:cs typeface="Calibri"/>
              </a:rPr>
              <a:t>뉴케슬</a:t>
            </a:r>
            <a:endParaRPr lang="en-US" altLang="ko-KR" sz="2000" spc="-10" dirty="0" smtClean="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</a:tabLst>
            </a:pPr>
            <a:r>
              <a:rPr lang="ko-KR" altLang="en-US" sz="2000" spc="-5" dirty="0" smtClean="0">
                <a:latin typeface="Calibri"/>
                <a:cs typeface="Calibri"/>
              </a:rPr>
              <a:t>인수공통전염병</a:t>
            </a:r>
            <a:endParaRPr lang="en-US" altLang="ko-KR" sz="2000" spc="-5" dirty="0" smtClean="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</a:tabLst>
            </a:pPr>
            <a:r>
              <a:rPr lang="ko-KR" altLang="en-US" sz="2000" spc="-5" dirty="0" err="1" smtClean="0">
                <a:latin typeface="Calibri"/>
                <a:cs typeface="Calibri"/>
              </a:rPr>
              <a:t>살모넬라</a:t>
            </a:r>
            <a:r>
              <a:rPr sz="2000" spc="-5" dirty="0" smtClean="0">
                <a:latin typeface="Calibri"/>
                <a:cs typeface="Calibri"/>
              </a:rPr>
              <a:t>Salmonel</a:t>
            </a:r>
            <a:r>
              <a:rPr sz="2000" dirty="0" smtClean="0">
                <a:latin typeface="Calibri"/>
                <a:cs typeface="Calibri"/>
              </a:rPr>
              <a:t>la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ko-KR" altLang="en-US" sz="2000" b="1" spc="-5" dirty="0" smtClean="0">
                <a:latin typeface="Calibri"/>
                <a:cs typeface="Calibri"/>
              </a:rPr>
              <a:t>소모성 질병</a:t>
            </a:r>
            <a:endParaRPr sz="2000" dirty="0" smtClean="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8500" algn="l"/>
              </a:tabLst>
            </a:pPr>
            <a:r>
              <a:rPr lang="ko-KR" altLang="en-US" sz="2000" spc="-5" dirty="0" smtClean="0">
                <a:latin typeface="Calibri"/>
                <a:cs typeface="Calibri"/>
              </a:rPr>
              <a:t>오리 간염</a:t>
            </a:r>
            <a:endParaRPr lang="en-US" altLang="ko-KR" sz="2000" spc="-5" dirty="0" smtClean="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</a:tabLst>
            </a:pPr>
            <a:r>
              <a:rPr lang="ko-KR" altLang="en-US" sz="2000" spc="-5" dirty="0" smtClean="0">
                <a:latin typeface="Calibri"/>
                <a:cs typeface="Calibri"/>
              </a:rPr>
              <a:t>오리 장염</a:t>
            </a:r>
            <a:endParaRPr lang="en-US" altLang="ko-KR" sz="2000" spc="-5" dirty="0" smtClean="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산란저하 증후군</a:t>
            </a:r>
            <a:endParaRPr lang="en-US" altLang="ko-KR" sz="2000" dirty="0" smtClean="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698500" algn="l"/>
              </a:tabLst>
            </a:pPr>
            <a:r>
              <a:rPr lang="ko-KR" altLang="en-US" sz="2000" spc="-35" dirty="0" err="1" smtClean="0">
                <a:latin typeface="Calibri"/>
                <a:cs typeface="Calibri"/>
              </a:rPr>
              <a:t>박테리아성</a:t>
            </a:r>
            <a:r>
              <a:rPr lang="ko-KR" altLang="en-US" sz="2000" spc="-35" dirty="0" smtClean="0">
                <a:latin typeface="Calibri"/>
                <a:cs typeface="Calibri"/>
              </a:rPr>
              <a:t> 장염</a:t>
            </a:r>
            <a:endParaRPr lang="en-US" altLang="ko-KR" sz="2000" spc="-35" dirty="0" smtClean="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</a:tabLst>
            </a:pPr>
            <a:r>
              <a:rPr lang="ko-KR" altLang="en-US" sz="2000" dirty="0" err="1" smtClean="0">
                <a:latin typeface="Calibri"/>
                <a:cs typeface="Calibri"/>
              </a:rPr>
              <a:t>리메렐라</a:t>
            </a:r>
            <a:endParaRPr lang="en-US" altLang="ko-KR" sz="2000" dirty="0" smtClean="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</a:tabLst>
            </a:pPr>
            <a:r>
              <a:rPr lang="ko-KR" altLang="en-US" sz="2000" dirty="0" err="1" smtClean="0">
                <a:latin typeface="Calibri"/>
                <a:cs typeface="Calibri"/>
              </a:rPr>
              <a:t>왜소병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– </a:t>
            </a:r>
            <a:r>
              <a:rPr lang="ko-KR" altLang="en-US" sz="2000" dirty="0" err="1" smtClean="0">
                <a:latin typeface="Calibri"/>
                <a:cs typeface="Calibri"/>
              </a:rPr>
              <a:t>로타바이러스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lang="ko-KR" altLang="en-US" sz="2000" dirty="0" err="1" smtClean="0">
                <a:latin typeface="Calibri"/>
                <a:cs typeface="Calibri"/>
              </a:rPr>
              <a:t>아데노바이러스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30" dirty="0" smtClean="0"/>
              <a:t>주요 </a:t>
            </a:r>
            <a:r>
              <a:rPr lang="ko-KR" altLang="en-US" spc="-30" dirty="0" err="1" smtClean="0"/>
              <a:t>위해요소</a:t>
            </a:r>
            <a:endParaRPr spc="-3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2155" y="1868423"/>
            <a:ext cx="3599815" cy="3121660"/>
          </a:xfrm>
          <a:custGeom>
            <a:avLst/>
            <a:gdLst/>
            <a:ahLst/>
            <a:cxnLst/>
            <a:rect l="l" t="t" r="r" b="b"/>
            <a:pathLst>
              <a:path w="3599815" h="3121660">
                <a:moveTo>
                  <a:pt x="1799844" y="0"/>
                </a:moveTo>
                <a:lnTo>
                  <a:pt x="0" y="3121152"/>
                </a:lnTo>
                <a:lnTo>
                  <a:pt x="3599688" y="3121152"/>
                </a:lnTo>
                <a:lnTo>
                  <a:pt x="1799844" y="0"/>
                </a:lnTo>
                <a:close/>
              </a:path>
            </a:pathLst>
          </a:custGeom>
          <a:solidFill>
            <a:srgbClr val="F94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2155" y="1868423"/>
            <a:ext cx="3599815" cy="3121660"/>
          </a:xfrm>
          <a:custGeom>
            <a:avLst/>
            <a:gdLst/>
            <a:ahLst/>
            <a:cxnLst/>
            <a:rect l="l" t="t" r="r" b="b"/>
            <a:pathLst>
              <a:path w="3599815" h="3121660">
                <a:moveTo>
                  <a:pt x="0" y="3121152"/>
                </a:moveTo>
                <a:lnTo>
                  <a:pt x="1799844" y="0"/>
                </a:lnTo>
                <a:lnTo>
                  <a:pt x="3599688" y="3121152"/>
                </a:lnTo>
                <a:lnTo>
                  <a:pt x="0" y="31211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35297" y="3705225"/>
            <a:ext cx="102044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165" algn="just">
              <a:lnSpc>
                <a:spcPct val="100000"/>
              </a:lnSpc>
            </a:pPr>
            <a:r>
              <a:rPr lang="ko-KR" altLang="en-US" sz="2400" dirty="0" smtClean="0">
                <a:latin typeface="Calibri"/>
                <a:cs typeface="Calibri"/>
              </a:rPr>
              <a:t>질병</a:t>
            </a:r>
            <a:endParaRPr lang="en-US" altLang="ko-KR" sz="2400" dirty="0" smtClean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36" y="3069335"/>
            <a:ext cx="2880360" cy="369332"/>
          </a:xfrm>
          <a:prstGeom prst="rect">
            <a:avLst/>
          </a:prstGeom>
          <a:solidFill>
            <a:srgbClr val="F99595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4184">
              <a:lnSpc>
                <a:spcPct val="100000"/>
              </a:lnSpc>
            </a:pPr>
            <a:r>
              <a:rPr lang="ko-KR" altLang="en-US" sz="2400" dirty="0" smtClean="0">
                <a:latin typeface="Calibri"/>
                <a:cs typeface="Calibri"/>
              </a:rPr>
              <a:t>사양 프로그램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3703" y="3069335"/>
            <a:ext cx="2880360" cy="369332"/>
          </a:xfrm>
          <a:prstGeom prst="rect">
            <a:avLst/>
          </a:prstGeom>
          <a:solidFill>
            <a:srgbClr val="F99595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5155">
              <a:lnSpc>
                <a:spcPct val="100000"/>
              </a:lnSpc>
            </a:pPr>
            <a:r>
              <a:rPr lang="ko-KR" altLang="en-US" sz="2400" dirty="0" smtClean="0">
                <a:latin typeface="Calibri"/>
                <a:cs typeface="Calibri"/>
              </a:rPr>
              <a:t>관리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3344" y="5423915"/>
            <a:ext cx="2880360" cy="369332"/>
          </a:xfrm>
          <a:prstGeom prst="rect">
            <a:avLst/>
          </a:prstGeom>
          <a:solidFill>
            <a:srgbClr val="F99595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22935">
              <a:lnSpc>
                <a:spcPct val="100000"/>
              </a:lnSpc>
            </a:pPr>
            <a:r>
              <a:rPr lang="ko-KR" altLang="en-US" sz="2400" dirty="0" smtClean="0">
                <a:latin typeface="Calibri"/>
                <a:cs typeface="Calibri"/>
              </a:rPr>
              <a:t>차단방역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7489" y="490855"/>
            <a:ext cx="704215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890"/>
              </a:lnSpc>
            </a:pPr>
            <a:r>
              <a:rPr lang="ko-KR" altLang="en-US" sz="3600" spc="-80" dirty="0" smtClean="0">
                <a:latin typeface="Calibri"/>
                <a:cs typeface="Calibri"/>
              </a:rPr>
              <a:t>질병 관리방안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535304" y="1167257"/>
            <a:ext cx="8073390" cy="3507498"/>
          </a:xfrm>
          <a:prstGeom prst="rect">
            <a:avLst/>
          </a:prstGeom>
        </p:spPr>
        <p:txBody>
          <a:bodyPr vert="horz" wrap="square" lIns="0" tIns="120776" rIns="0" bIns="0" rtlCol="0">
            <a:spAutoFit/>
          </a:bodyPr>
          <a:lstStyle/>
          <a:p>
            <a:pPr marL="23495">
              <a:lnSpc>
                <a:spcPct val="100000"/>
              </a:lnSpc>
            </a:pPr>
            <a:r>
              <a:rPr lang="ko-KR" altLang="en-US" dirty="0" smtClean="0"/>
              <a:t>관리</a:t>
            </a:r>
            <a:endParaRPr lang="en-US" altLang="ko-KR" dirty="0" smtClean="0"/>
          </a:p>
          <a:p>
            <a:pPr marL="23495">
              <a:lnSpc>
                <a:spcPct val="100000"/>
              </a:lnSpc>
            </a:pPr>
            <a:r>
              <a:rPr lang="en-US" b="0" spc="-190" dirty="0" smtClean="0">
                <a:latin typeface="Calibri"/>
                <a:cs typeface="Calibri"/>
              </a:rPr>
              <a:t>             </a:t>
            </a:r>
            <a:r>
              <a:rPr lang="ko-KR" altLang="en-US" b="0" spc="-190" dirty="0" smtClean="0">
                <a:latin typeface="Calibri"/>
                <a:cs typeface="Calibri"/>
              </a:rPr>
              <a:t>공기</a:t>
            </a:r>
            <a:r>
              <a:rPr lang="en-US" altLang="ko-KR" b="0" spc="-190" dirty="0" smtClean="0">
                <a:latin typeface="Calibri"/>
                <a:cs typeface="Calibri"/>
              </a:rPr>
              <a:t>, </a:t>
            </a:r>
            <a:r>
              <a:rPr lang="ko-KR" altLang="en-US" b="0" spc="-190" dirty="0" smtClean="0">
                <a:latin typeface="Calibri"/>
                <a:cs typeface="Calibri"/>
              </a:rPr>
              <a:t>영향</a:t>
            </a:r>
            <a:r>
              <a:rPr lang="en-US" altLang="ko-KR" b="0" spc="-190" dirty="0" smtClean="0">
                <a:latin typeface="Calibri"/>
                <a:cs typeface="Calibri"/>
              </a:rPr>
              <a:t>, </a:t>
            </a:r>
            <a:r>
              <a:rPr lang="ko-KR" altLang="en-US" b="0" spc="-190" dirty="0" smtClean="0">
                <a:latin typeface="Calibri"/>
                <a:cs typeface="Calibri"/>
              </a:rPr>
              <a:t>보온</a:t>
            </a:r>
            <a:r>
              <a:rPr lang="en-US" altLang="ko-KR" b="0" spc="-190" dirty="0" smtClean="0">
                <a:latin typeface="Calibri"/>
                <a:cs typeface="Calibri"/>
              </a:rPr>
              <a:t>, </a:t>
            </a:r>
            <a:r>
              <a:rPr lang="ko-KR" altLang="en-US" b="0" spc="-190" dirty="0" smtClean="0">
                <a:latin typeface="Calibri"/>
                <a:cs typeface="Calibri"/>
              </a:rPr>
              <a:t>밀도</a:t>
            </a:r>
            <a:r>
              <a:rPr lang="en-US" altLang="ko-KR" b="0" spc="-190" dirty="0" smtClean="0">
                <a:latin typeface="Calibri"/>
                <a:cs typeface="Calibri"/>
              </a:rPr>
              <a:t>, </a:t>
            </a:r>
            <a:r>
              <a:rPr lang="ko-KR" altLang="en-US" b="0" spc="-190" dirty="0" smtClean="0">
                <a:latin typeface="Calibri"/>
                <a:cs typeface="Calibri"/>
              </a:rPr>
              <a:t>사료 및 급수 공간 등 생산성을 보장할 수 있는 환경 조성</a:t>
            </a:r>
            <a:endParaRPr lang="en-US" altLang="ko-KR" b="0" spc="-190" dirty="0" smtClean="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endParaRPr lang="en-US" altLang="ko-KR" dirty="0" smtClean="0"/>
          </a:p>
          <a:p>
            <a:pPr marL="23495">
              <a:lnSpc>
                <a:spcPct val="100000"/>
              </a:lnSpc>
            </a:pPr>
            <a:r>
              <a:rPr lang="ko-KR" altLang="en-US" dirty="0" smtClean="0"/>
              <a:t>프로그램</a:t>
            </a:r>
            <a:endParaRPr lang="en-US" altLang="ko-KR" dirty="0" smtClean="0"/>
          </a:p>
          <a:p>
            <a:pPr marL="23495">
              <a:lnSpc>
                <a:spcPct val="100000"/>
              </a:lnSpc>
            </a:pPr>
            <a:r>
              <a:rPr lang="en-US" spc="-105" dirty="0" smtClean="0"/>
              <a:t>          </a:t>
            </a:r>
            <a:r>
              <a:rPr lang="ko-KR" altLang="en-US" spc="-105" dirty="0" smtClean="0"/>
              <a:t>백신</a:t>
            </a:r>
            <a:r>
              <a:rPr spc="-25" dirty="0" smtClean="0"/>
              <a:t> </a:t>
            </a:r>
            <a:r>
              <a:rPr b="0" dirty="0">
                <a:latin typeface="Calibri"/>
                <a:cs typeface="Calibri"/>
              </a:rPr>
              <a:t>– </a:t>
            </a:r>
            <a:r>
              <a:rPr lang="ko-KR" altLang="en-US" b="0" dirty="0" smtClean="0">
                <a:latin typeface="Calibri"/>
                <a:cs typeface="Calibri"/>
              </a:rPr>
              <a:t>질병예방 또는 피해 최소화</a:t>
            </a:r>
            <a:r>
              <a:rPr lang="en-US" altLang="ko-KR" b="0" dirty="0" smtClean="0">
                <a:latin typeface="Calibri"/>
                <a:cs typeface="Calibri"/>
              </a:rPr>
              <a:t>(</a:t>
            </a:r>
            <a:r>
              <a:rPr lang="ko-KR" altLang="en-US" b="0" dirty="0" smtClean="0">
                <a:latin typeface="Calibri"/>
                <a:cs typeface="Calibri"/>
              </a:rPr>
              <a:t>특히 세균 및 바이러스성 질병</a:t>
            </a:r>
            <a:r>
              <a:rPr lang="en-US" altLang="ko-KR" b="0" dirty="0" smtClean="0">
                <a:latin typeface="Calibri"/>
                <a:cs typeface="Calibri"/>
              </a:rPr>
              <a:t>)</a:t>
            </a:r>
          </a:p>
          <a:p>
            <a:pPr marL="23495">
              <a:lnSpc>
                <a:spcPct val="100000"/>
              </a:lnSpc>
            </a:pPr>
            <a:r>
              <a:rPr lang="en-US" dirty="0" smtClean="0"/>
              <a:t>       </a:t>
            </a:r>
            <a:r>
              <a:rPr lang="ko-KR" altLang="en-US" dirty="0" smtClean="0"/>
              <a:t>투약</a:t>
            </a:r>
            <a:r>
              <a:rPr spc="-15" dirty="0" smtClean="0"/>
              <a:t> </a:t>
            </a:r>
            <a:r>
              <a:rPr b="0" dirty="0">
                <a:latin typeface="Calibri"/>
                <a:cs typeface="Calibri"/>
              </a:rPr>
              <a:t>–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lang="ko-KR" altLang="en-US" b="0" spc="-10" dirty="0" err="1" smtClean="0">
                <a:latin typeface="Calibri"/>
                <a:cs typeface="Calibri"/>
              </a:rPr>
              <a:t>콕시듐증</a:t>
            </a:r>
            <a:r>
              <a:rPr lang="ko-KR" altLang="en-US" b="0" spc="-10" dirty="0" smtClean="0">
                <a:latin typeface="Calibri"/>
                <a:cs typeface="Calibri"/>
              </a:rPr>
              <a:t> 등의 예방 또는 질병에 따른 손실 최소화</a:t>
            </a:r>
            <a:r>
              <a:rPr lang="en-US" altLang="ko-KR" b="0" spc="-10" dirty="0" smtClean="0">
                <a:latin typeface="Calibri"/>
                <a:cs typeface="Calibri"/>
              </a:rPr>
              <a:t>(</a:t>
            </a:r>
            <a:r>
              <a:rPr lang="ko-KR" altLang="en-US" b="0" spc="-10" dirty="0" smtClean="0">
                <a:latin typeface="Calibri"/>
                <a:cs typeface="Calibri"/>
              </a:rPr>
              <a:t>면역성 등</a:t>
            </a:r>
            <a:r>
              <a:rPr lang="en-US" altLang="ko-KR" b="0" spc="-10" dirty="0" smtClean="0">
                <a:latin typeface="Calibri"/>
                <a:cs typeface="Calibri"/>
              </a:rPr>
              <a:t>)</a:t>
            </a:r>
          </a:p>
          <a:p>
            <a:pPr marL="23495">
              <a:lnSpc>
                <a:spcPct val="100000"/>
              </a:lnSpc>
            </a:pPr>
            <a:r>
              <a:rPr lang="en-US" dirty="0" smtClean="0"/>
              <a:t>       </a:t>
            </a:r>
            <a:r>
              <a:rPr lang="ko-KR" altLang="en-US" dirty="0" smtClean="0"/>
              <a:t>모니터링</a:t>
            </a:r>
            <a:r>
              <a:rPr spc="-35" dirty="0" smtClean="0"/>
              <a:t> </a:t>
            </a:r>
            <a:r>
              <a:rPr b="0" dirty="0">
                <a:latin typeface="Calibri"/>
                <a:cs typeface="Calibri"/>
              </a:rPr>
              <a:t>– </a:t>
            </a:r>
            <a:r>
              <a:rPr lang="ko-KR" altLang="en-US" b="0" dirty="0" smtClean="0">
                <a:latin typeface="Calibri"/>
                <a:cs typeface="Calibri"/>
              </a:rPr>
              <a:t>백신 및 투약의 효능에 대한 확인</a:t>
            </a:r>
            <a:endParaRPr lang="en-US" altLang="ko-KR" b="0" dirty="0" smtClean="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endParaRPr lang="en-US" altLang="ko-KR" dirty="0" smtClean="0"/>
          </a:p>
          <a:p>
            <a:pPr marL="23495">
              <a:lnSpc>
                <a:spcPct val="100000"/>
              </a:lnSpc>
            </a:pPr>
            <a:r>
              <a:rPr lang="ko-KR" altLang="en-US" dirty="0" smtClean="0"/>
              <a:t>방역</a:t>
            </a:r>
            <a:endParaRPr lang="en-US" altLang="ko-KR" dirty="0" smtClean="0"/>
          </a:p>
          <a:p>
            <a:pPr marL="23495">
              <a:lnSpc>
                <a:spcPct val="100000"/>
              </a:lnSpc>
            </a:pPr>
            <a:r>
              <a:rPr lang="en-US" b="0" spc="-185" dirty="0" smtClean="0">
                <a:latin typeface="Calibri"/>
                <a:cs typeface="Calibri"/>
              </a:rPr>
              <a:t> </a:t>
            </a:r>
            <a:r>
              <a:rPr lang="en-US" b="0" spc="-185" dirty="0" smtClean="0">
                <a:latin typeface="Calibri"/>
                <a:cs typeface="Calibri"/>
              </a:rPr>
              <a:t>         </a:t>
            </a:r>
            <a:r>
              <a:rPr lang="ko-KR" altLang="en-US" b="0" spc="-185" dirty="0" smtClean="0">
                <a:latin typeface="Calibri"/>
                <a:cs typeface="Calibri"/>
              </a:rPr>
              <a:t>질병 노출 및 </a:t>
            </a:r>
            <a:r>
              <a:rPr lang="ko-KR" altLang="en-US" b="0" spc="-185" dirty="0" err="1" smtClean="0">
                <a:latin typeface="Calibri"/>
                <a:cs typeface="Calibri"/>
              </a:rPr>
              <a:t>위해요소의</a:t>
            </a:r>
            <a:r>
              <a:rPr lang="ko-KR" altLang="en-US" b="0" spc="-185" dirty="0" smtClean="0">
                <a:latin typeface="Calibri"/>
                <a:cs typeface="Calibri"/>
              </a:rPr>
              <a:t> 차단</a:t>
            </a:r>
            <a:endParaRPr lang="en-US" altLang="ko-KR" b="0" spc="-185" dirty="0" smtClean="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lang="en-US" b="0" spc="-185" dirty="0" smtClean="0"/>
              <a:t> </a:t>
            </a:r>
            <a:r>
              <a:rPr lang="en-US" b="0" spc="-185" dirty="0" smtClean="0"/>
              <a:t>         </a:t>
            </a:r>
            <a:r>
              <a:rPr lang="ko-KR" altLang="en-US" b="0" spc="-185" dirty="0" smtClean="0"/>
              <a:t>청소 및 소독</a:t>
            </a:r>
            <a:r>
              <a:rPr b="0" spc="-5" dirty="0" smtClean="0">
                <a:latin typeface="Calibri"/>
                <a:cs typeface="Calibri"/>
              </a:rPr>
              <a:t>!</a:t>
            </a:r>
            <a:endParaRPr b="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30" dirty="0" smtClean="0"/>
              <a:t>질병 관리방안</a:t>
            </a:r>
            <a:endParaRPr spc="-3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8886"/>
            <a:ext cx="9078702" cy="4126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3637" y="1194461"/>
            <a:ext cx="3140710" cy="276860"/>
          </a:xfrm>
          <a:custGeom>
            <a:avLst/>
            <a:gdLst/>
            <a:ahLst/>
            <a:cxnLst/>
            <a:rect l="l" t="t" r="r" b="b"/>
            <a:pathLst>
              <a:path w="3140709" h="276859">
                <a:moveTo>
                  <a:pt x="0" y="276455"/>
                </a:moveTo>
                <a:lnTo>
                  <a:pt x="3140685" y="276455"/>
                </a:lnTo>
                <a:lnTo>
                  <a:pt x="3140685" y="0"/>
                </a:lnTo>
                <a:lnTo>
                  <a:pt x="0" y="0"/>
                </a:lnTo>
                <a:lnTo>
                  <a:pt x="0" y="276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3637" y="1194461"/>
            <a:ext cx="3140710" cy="215444"/>
          </a:xfrm>
          <a:prstGeom prst="rect">
            <a:avLst/>
          </a:prstGeom>
          <a:solidFill>
            <a:srgbClr val="FFFFFF"/>
          </a:solidFill>
          <a:ln w="973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ct val="100000"/>
              </a:lnSpc>
            </a:pPr>
            <a:r>
              <a:rPr lang="ko-KR" altLang="en-US" sz="1400" dirty="0" smtClean="0">
                <a:latin typeface="Agency FB"/>
                <a:cs typeface="Agency FB"/>
              </a:rPr>
              <a:t>개별적 요소 </a:t>
            </a:r>
            <a:r>
              <a:rPr lang="en-US" altLang="ko-KR" sz="1400" dirty="0" smtClean="0">
                <a:latin typeface="Agency FB"/>
                <a:cs typeface="Agency FB"/>
              </a:rPr>
              <a:t>: </a:t>
            </a:r>
            <a:r>
              <a:rPr lang="ko-KR" altLang="en-US" sz="1400" dirty="0" smtClean="0">
                <a:latin typeface="Agency FB"/>
                <a:cs typeface="Agency FB"/>
              </a:rPr>
              <a:t>새끼오리</a:t>
            </a:r>
            <a:r>
              <a:rPr lang="en-US" altLang="ko-KR" sz="1400" dirty="0" smtClean="0">
                <a:latin typeface="Agency FB"/>
                <a:cs typeface="Agency FB"/>
              </a:rPr>
              <a:t>, </a:t>
            </a:r>
            <a:r>
              <a:rPr lang="ko-KR" altLang="en-US" sz="1400" dirty="0" smtClean="0">
                <a:latin typeface="Agency FB"/>
                <a:cs typeface="Agency FB"/>
              </a:rPr>
              <a:t>사료</a:t>
            </a:r>
            <a:endParaRPr sz="1400" dirty="0">
              <a:latin typeface="Agency FB"/>
              <a:cs typeface="Agency F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11949" y="1931676"/>
            <a:ext cx="2217420" cy="461009"/>
          </a:xfrm>
          <a:custGeom>
            <a:avLst/>
            <a:gdLst/>
            <a:ahLst/>
            <a:cxnLst/>
            <a:rect l="l" t="t" r="r" b="b"/>
            <a:pathLst>
              <a:path w="2217420" h="461010">
                <a:moveTo>
                  <a:pt x="0" y="460759"/>
                </a:moveTo>
                <a:lnTo>
                  <a:pt x="2216954" y="460759"/>
                </a:lnTo>
                <a:lnTo>
                  <a:pt x="2216954" y="0"/>
                </a:lnTo>
                <a:lnTo>
                  <a:pt x="0" y="0"/>
                </a:lnTo>
                <a:lnTo>
                  <a:pt x="0" y="460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11949" y="1931676"/>
            <a:ext cx="2217420" cy="461009"/>
          </a:xfrm>
          <a:custGeom>
            <a:avLst/>
            <a:gdLst/>
            <a:ahLst/>
            <a:cxnLst/>
            <a:rect l="l" t="t" r="r" b="b"/>
            <a:pathLst>
              <a:path w="2217420" h="461010">
                <a:moveTo>
                  <a:pt x="0" y="460759"/>
                </a:moveTo>
                <a:lnTo>
                  <a:pt x="2216954" y="460759"/>
                </a:lnTo>
                <a:lnTo>
                  <a:pt x="2216954" y="0"/>
                </a:lnTo>
                <a:lnTo>
                  <a:pt x="0" y="0"/>
                </a:lnTo>
                <a:lnTo>
                  <a:pt x="0" y="460759"/>
                </a:lnTo>
                <a:close/>
              </a:path>
            </a:pathLst>
          </a:custGeom>
          <a:ln w="97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29400" y="1981200"/>
            <a:ext cx="21336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5"/>
              </a:lnSpc>
              <a:tabLst>
                <a:tab pos="690880" algn="l"/>
              </a:tabLst>
            </a:pPr>
            <a:r>
              <a:rPr lang="ko-KR" altLang="en-US" sz="1200" b="1" spc="-20" dirty="0" err="1" smtClean="0">
                <a:latin typeface="Agency FB"/>
                <a:cs typeface="Agency FB"/>
              </a:rPr>
              <a:t>사람적요소</a:t>
            </a:r>
            <a:r>
              <a:rPr lang="ko-KR" altLang="en-US" sz="1200" b="1" spc="-20" dirty="0" smtClean="0">
                <a:latin typeface="Agency FB"/>
                <a:cs typeface="Agency FB"/>
              </a:rPr>
              <a:t> </a:t>
            </a:r>
            <a:r>
              <a:rPr lang="en-US" altLang="ko-KR" sz="1200" b="1" spc="-20" dirty="0" smtClean="0">
                <a:latin typeface="Agency FB"/>
                <a:cs typeface="Agency FB"/>
              </a:rPr>
              <a:t>: </a:t>
            </a:r>
            <a:r>
              <a:rPr lang="ko-KR" altLang="en-US" sz="1200" b="1" spc="-20" dirty="0" smtClean="0">
                <a:latin typeface="Agency FB"/>
                <a:cs typeface="Agency FB"/>
              </a:rPr>
              <a:t>기술자</a:t>
            </a:r>
            <a:r>
              <a:rPr lang="en-US" altLang="ko-KR" sz="1200" b="1" spc="-20" dirty="0" smtClean="0">
                <a:latin typeface="Agency FB"/>
                <a:cs typeface="Agency FB"/>
              </a:rPr>
              <a:t>,  </a:t>
            </a:r>
            <a:r>
              <a:rPr lang="ko-KR" altLang="en-US" sz="1200" b="1" spc="-20" dirty="0" smtClean="0">
                <a:latin typeface="Agency FB"/>
                <a:cs typeface="Agency FB"/>
              </a:rPr>
              <a:t>관리자</a:t>
            </a:r>
            <a:endParaRPr sz="1200" dirty="0">
              <a:latin typeface="Agency FB"/>
              <a:cs typeface="Agency FB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7875" y="3866890"/>
            <a:ext cx="647065" cy="276860"/>
          </a:xfrm>
          <a:custGeom>
            <a:avLst/>
            <a:gdLst/>
            <a:ahLst/>
            <a:cxnLst/>
            <a:rect l="l" t="t" r="r" b="b"/>
            <a:pathLst>
              <a:path w="647064" h="276860">
                <a:moveTo>
                  <a:pt x="0" y="276455"/>
                </a:moveTo>
                <a:lnTo>
                  <a:pt x="646611" y="276455"/>
                </a:lnTo>
                <a:lnTo>
                  <a:pt x="646611" y="0"/>
                </a:lnTo>
                <a:lnTo>
                  <a:pt x="0" y="0"/>
                </a:lnTo>
                <a:lnTo>
                  <a:pt x="0" y="276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17875" y="3866890"/>
            <a:ext cx="647065" cy="184666"/>
          </a:xfrm>
          <a:prstGeom prst="rect">
            <a:avLst/>
          </a:prstGeom>
          <a:solidFill>
            <a:srgbClr val="FFFFFF"/>
          </a:solidFill>
          <a:ln w="973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ct val="100000"/>
              </a:lnSpc>
            </a:pPr>
            <a:r>
              <a:rPr lang="ko-KR" altLang="en-US" sz="1200" dirty="0" smtClean="0">
                <a:latin typeface="Agency FB"/>
                <a:cs typeface="Agency FB"/>
              </a:rPr>
              <a:t>물</a:t>
            </a:r>
            <a:endParaRPr sz="1200" dirty="0">
              <a:latin typeface="Agency FB"/>
              <a:cs typeface="Agency FB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49233" y="3866890"/>
            <a:ext cx="647065" cy="276860"/>
          </a:xfrm>
          <a:custGeom>
            <a:avLst/>
            <a:gdLst/>
            <a:ahLst/>
            <a:cxnLst/>
            <a:rect l="l" t="t" r="r" b="b"/>
            <a:pathLst>
              <a:path w="647064" h="276860">
                <a:moveTo>
                  <a:pt x="0" y="276455"/>
                </a:moveTo>
                <a:lnTo>
                  <a:pt x="646611" y="276455"/>
                </a:lnTo>
                <a:lnTo>
                  <a:pt x="646611" y="0"/>
                </a:lnTo>
                <a:lnTo>
                  <a:pt x="0" y="0"/>
                </a:lnTo>
                <a:lnTo>
                  <a:pt x="0" y="276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233" y="3866890"/>
            <a:ext cx="647065" cy="184666"/>
          </a:xfrm>
          <a:prstGeom prst="rect">
            <a:avLst/>
          </a:prstGeom>
          <a:solidFill>
            <a:srgbClr val="FFFFFF"/>
          </a:solidFill>
          <a:ln w="973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4615">
              <a:lnSpc>
                <a:spcPct val="100000"/>
              </a:lnSpc>
            </a:pPr>
            <a:r>
              <a:rPr lang="ko-KR" altLang="en-US" sz="1200" dirty="0" err="1" smtClean="0">
                <a:latin typeface="Agency FB"/>
                <a:cs typeface="Agency FB"/>
              </a:rPr>
              <a:t>깔짚</a:t>
            </a:r>
            <a:endParaRPr sz="1200" dirty="0">
              <a:latin typeface="Agency FB"/>
              <a:cs typeface="Agency FB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55160" y="3866890"/>
            <a:ext cx="1108710" cy="645160"/>
          </a:xfrm>
          <a:custGeom>
            <a:avLst/>
            <a:gdLst/>
            <a:ahLst/>
            <a:cxnLst/>
            <a:rect l="l" t="t" r="r" b="b"/>
            <a:pathLst>
              <a:path w="1108710" h="645160">
                <a:moveTo>
                  <a:pt x="0" y="645062"/>
                </a:moveTo>
                <a:lnTo>
                  <a:pt x="1108477" y="645062"/>
                </a:lnTo>
                <a:lnTo>
                  <a:pt x="1108477" y="0"/>
                </a:lnTo>
                <a:lnTo>
                  <a:pt x="0" y="0"/>
                </a:lnTo>
                <a:lnTo>
                  <a:pt x="0" y="645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55160" y="3866890"/>
            <a:ext cx="1108710" cy="366254"/>
          </a:xfrm>
          <a:prstGeom prst="rect">
            <a:avLst/>
          </a:prstGeom>
          <a:solidFill>
            <a:srgbClr val="FFFFFF"/>
          </a:solidFill>
          <a:ln w="974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4615" marR="83185">
              <a:lnSpc>
                <a:spcPct val="102600"/>
              </a:lnSpc>
            </a:pPr>
            <a:r>
              <a:rPr lang="ko-KR" altLang="en-US" sz="1200" b="1" spc="25" dirty="0" smtClean="0">
                <a:latin typeface="Agency FB"/>
                <a:cs typeface="Agency FB"/>
              </a:rPr>
              <a:t>동물</a:t>
            </a:r>
            <a:r>
              <a:rPr sz="1200" b="1" spc="25" dirty="0" smtClean="0">
                <a:latin typeface="Agency FB"/>
                <a:cs typeface="Agency FB"/>
              </a:rPr>
              <a:t> </a:t>
            </a:r>
            <a:r>
              <a:rPr sz="1200" b="1" dirty="0">
                <a:latin typeface="Agency FB"/>
                <a:cs typeface="Agency FB"/>
              </a:rPr>
              <a:t>:</a:t>
            </a:r>
            <a:r>
              <a:rPr sz="1200" b="1" spc="5" dirty="0">
                <a:latin typeface="Agency FB"/>
                <a:cs typeface="Agency FB"/>
              </a:rPr>
              <a:t> </a:t>
            </a:r>
            <a:r>
              <a:rPr lang="ko-KR" altLang="en-US" sz="1200" b="1" spc="5" dirty="0" smtClean="0">
                <a:latin typeface="Agency FB"/>
                <a:cs typeface="Agency FB"/>
              </a:rPr>
              <a:t>쥐</a:t>
            </a:r>
            <a:r>
              <a:rPr lang="en-US" altLang="ko-KR" sz="1200" b="1" spc="5" dirty="0" smtClean="0">
                <a:latin typeface="Agency FB"/>
                <a:cs typeface="Agency FB"/>
              </a:rPr>
              <a:t>, </a:t>
            </a:r>
            <a:r>
              <a:rPr lang="ko-KR" altLang="en-US" sz="1200" b="1" spc="5" dirty="0" smtClean="0">
                <a:latin typeface="Agency FB"/>
                <a:cs typeface="Agency FB"/>
              </a:rPr>
              <a:t>곤충</a:t>
            </a:r>
            <a:r>
              <a:rPr lang="en-US" altLang="ko-KR" sz="1200" b="1" spc="5" dirty="0" smtClean="0">
                <a:latin typeface="Agency FB"/>
                <a:cs typeface="Agency FB"/>
              </a:rPr>
              <a:t>, </a:t>
            </a:r>
            <a:r>
              <a:rPr lang="ko-KR" altLang="en-US" sz="1200" b="1" spc="5" dirty="0" smtClean="0">
                <a:latin typeface="Agency FB"/>
                <a:cs typeface="Agency FB"/>
              </a:rPr>
              <a:t>야생조류</a:t>
            </a:r>
            <a:endParaRPr sz="1400" dirty="0">
              <a:latin typeface="Agency FB"/>
              <a:cs typeface="Agency FB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50083" y="3866890"/>
            <a:ext cx="1939925" cy="553085"/>
          </a:xfrm>
          <a:custGeom>
            <a:avLst/>
            <a:gdLst/>
            <a:ahLst/>
            <a:cxnLst/>
            <a:rect l="l" t="t" r="r" b="b"/>
            <a:pathLst>
              <a:path w="1939925" h="553085">
                <a:moveTo>
                  <a:pt x="0" y="552910"/>
                </a:moveTo>
                <a:lnTo>
                  <a:pt x="1939835" y="552910"/>
                </a:lnTo>
                <a:lnTo>
                  <a:pt x="1939835" y="0"/>
                </a:lnTo>
                <a:lnTo>
                  <a:pt x="0" y="0"/>
                </a:lnTo>
                <a:lnTo>
                  <a:pt x="0" y="552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0083" y="3866890"/>
            <a:ext cx="1939925" cy="452432"/>
          </a:xfrm>
          <a:prstGeom prst="rect">
            <a:avLst/>
          </a:prstGeom>
          <a:solidFill>
            <a:srgbClr val="FFFFFF"/>
          </a:solidFill>
          <a:ln w="973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3980" marR="339725">
              <a:lnSpc>
                <a:spcPct val="104500"/>
              </a:lnSpc>
            </a:pPr>
            <a:r>
              <a:rPr lang="ko-KR" altLang="en-US" sz="1400" b="1" dirty="0" smtClean="0">
                <a:latin typeface="Agency FB"/>
                <a:cs typeface="Agency FB"/>
              </a:rPr>
              <a:t>자동차</a:t>
            </a:r>
            <a:r>
              <a:rPr sz="1400" b="1" spc="25" dirty="0" smtClean="0">
                <a:latin typeface="Agency FB"/>
                <a:cs typeface="Agency FB"/>
              </a:rPr>
              <a:t> </a:t>
            </a:r>
            <a:r>
              <a:rPr sz="1400" b="1" spc="-5" dirty="0" smtClean="0">
                <a:latin typeface="Agency FB"/>
                <a:cs typeface="Agency FB"/>
              </a:rPr>
              <a:t>(</a:t>
            </a:r>
            <a:r>
              <a:rPr lang="ko-KR" altLang="en-US" sz="1400" b="1" spc="-5" dirty="0" smtClean="0">
                <a:latin typeface="Agency FB"/>
                <a:cs typeface="Agency FB"/>
              </a:rPr>
              <a:t>사료</a:t>
            </a:r>
            <a:r>
              <a:rPr lang="en-US" altLang="ko-KR" sz="1400" b="1" spc="-5" dirty="0" smtClean="0">
                <a:latin typeface="Agency FB"/>
                <a:cs typeface="Agency FB"/>
              </a:rPr>
              <a:t>, </a:t>
            </a:r>
            <a:r>
              <a:rPr lang="ko-KR" altLang="en-US" sz="1400" b="1" spc="-5" dirty="0" err="1" smtClean="0">
                <a:latin typeface="Agency FB"/>
                <a:cs typeface="Agency FB"/>
              </a:rPr>
              <a:t>집란</a:t>
            </a:r>
            <a:r>
              <a:rPr lang="en-US" altLang="ko-KR" sz="1400" b="1" spc="-5" dirty="0" smtClean="0">
                <a:latin typeface="Agency FB"/>
                <a:cs typeface="Agency FB"/>
              </a:rPr>
              <a:t>, </a:t>
            </a:r>
            <a:r>
              <a:rPr sz="1400" b="1" spc="-10" dirty="0" smtClean="0">
                <a:latin typeface="Agency FB"/>
                <a:cs typeface="Agency FB"/>
              </a:rPr>
              <a:t>f</a:t>
            </a:r>
            <a:r>
              <a:rPr sz="1400" b="1" spc="10" dirty="0" smtClean="0">
                <a:latin typeface="Agency FB"/>
                <a:cs typeface="Agency FB"/>
              </a:rPr>
              <a:t>ee</a:t>
            </a:r>
            <a:r>
              <a:rPr sz="1400" b="1" spc="5" dirty="0" smtClean="0">
                <a:latin typeface="Agency FB"/>
                <a:cs typeface="Agency FB"/>
              </a:rPr>
              <a:t>d</a:t>
            </a:r>
            <a:r>
              <a:rPr sz="1400" b="1" spc="5" dirty="0">
                <a:latin typeface="Agency FB"/>
                <a:cs typeface="Agency FB"/>
              </a:rPr>
              <a:t>,</a:t>
            </a:r>
            <a:r>
              <a:rPr sz="1400" b="1" dirty="0">
                <a:latin typeface="Agency FB"/>
                <a:cs typeface="Agency FB"/>
              </a:rPr>
              <a:t> </a:t>
            </a:r>
            <a:r>
              <a:rPr sz="1400" b="1" spc="10" dirty="0">
                <a:latin typeface="Agency FB"/>
                <a:cs typeface="Agency FB"/>
              </a:rPr>
              <a:t>c</a:t>
            </a:r>
            <a:r>
              <a:rPr sz="1400" b="1" spc="15" dirty="0">
                <a:latin typeface="Agency FB"/>
                <a:cs typeface="Agency FB"/>
              </a:rPr>
              <a:t>o</a:t>
            </a:r>
            <a:r>
              <a:rPr sz="1400" b="1" spc="-10" dirty="0">
                <a:latin typeface="Agency FB"/>
                <a:cs typeface="Agency FB"/>
              </a:rPr>
              <a:t>ll</a:t>
            </a:r>
            <a:r>
              <a:rPr sz="1400" b="1" spc="5" dirty="0">
                <a:latin typeface="Agency FB"/>
                <a:cs typeface="Agency FB"/>
              </a:rPr>
              <a:t>ectin</a:t>
            </a:r>
            <a:r>
              <a:rPr sz="1400" b="1" dirty="0">
                <a:latin typeface="Agency FB"/>
                <a:cs typeface="Agency FB"/>
              </a:rPr>
              <a:t>g</a:t>
            </a:r>
            <a:r>
              <a:rPr sz="1400" b="1" spc="5" dirty="0">
                <a:latin typeface="Agency FB"/>
                <a:cs typeface="Agency FB"/>
              </a:rPr>
              <a:t>, </a:t>
            </a:r>
            <a:r>
              <a:rPr lang="ko-KR" altLang="en-US" sz="1400" b="1" spc="5" dirty="0" smtClean="0">
                <a:latin typeface="Agency FB"/>
                <a:cs typeface="Agency FB"/>
              </a:rPr>
              <a:t>분동</a:t>
            </a:r>
            <a:r>
              <a:rPr lang="en-US" altLang="ko-KR" sz="1400" b="1" spc="5" dirty="0" smtClean="0">
                <a:latin typeface="Agency FB"/>
                <a:cs typeface="Agency FB"/>
              </a:rPr>
              <a:t>…)</a:t>
            </a:r>
            <a:endParaRPr sz="1400" dirty="0">
              <a:latin typeface="Agency FB"/>
              <a:cs typeface="Agency FB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50934" y="2761042"/>
            <a:ext cx="1478280" cy="553085"/>
          </a:xfrm>
          <a:custGeom>
            <a:avLst/>
            <a:gdLst/>
            <a:ahLst/>
            <a:cxnLst/>
            <a:rect l="l" t="t" r="r" b="b"/>
            <a:pathLst>
              <a:path w="1478279" h="553085">
                <a:moveTo>
                  <a:pt x="0" y="552910"/>
                </a:moveTo>
                <a:lnTo>
                  <a:pt x="1477969" y="552910"/>
                </a:lnTo>
                <a:lnTo>
                  <a:pt x="1477969" y="0"/>
                </a:lnTo>
                <a:lnTo>
                  <a:pt x="0" y="0"/>
                </a:lnTo>
                <a:lnTo>
                  <a:pt x="0" y="552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324" y="2576739"/>
            <a:ext cx="1939925" cy="461009"/>
          </a:xfrm>
          <a:custGeom>
            <a:avLst/>
            <a:gdLst/>
            <a:ahLst/>
            <a:cxnLst/>
            <a:rect l="l" t="t" r="r" b="b"/>
            <a:pathLst>
              <a:path w="1939925" h="461010">
                <a:moveTo>
                  <a:pt x="0" y="460759"/>
                </a:moveTo>
                <a:lnTo>
                  <a:pt x="1939835" y="460759"/>
                </a:lnTo>
                <a:lnTo>
                  <a:pt x="1939835" y="0"/>
                </a:lnTo>
                <a:lnTo>
                  <a:pt x="0" y="0"/>
                </a:lnTo>
                <a:lnTo>
                  <a:pt x="0" y="460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40756" y="3313953"/>
            <a:ext cx="1939925" cy="368935"/>
          </a:xfrm>
          <a:custGeom>
            <a:avLst/>
            <a:gdLst/>
            <a:ahLst/>
            <a:cxnLst/>
            <a:rect l="l" t="t" r="r" b="b"/>
            <a:pathLst>
              <a:path w="1939925" h="368935">
                <a:moveTo>
                  <a:pt x="0" y="368607"/>
                </a:moveTo>
                <a:lnTo>
                  <a:pt x="1939835" y="368607"/>
                </a:lnTo>
                <a:lnTo>
                  <a:pt x="1939835" y="0"/>
                </a:lnTo>
                <a:lnTo>
                  <a:pt x="0" y="0"/>
                </a:lnTo>
                <a:lnTo>
                  <a:pt x="0" y="3686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40756" y="3313953"/>
            <a:ext cx="1939925" cy="368935"/>
          </a:xfrm>
          <a:custGeom>
            <a:avLst/>
            <a:gdLst/>
            <a:ahLst/>
            <a:cxnLst/>
            <a:rect l="l" t="t" r="r" b="b"/>
            <a:pathLst>
              <a:path w="1939925" h="368935">
                <a:moveTo>
                  <a:pt x="0" y="368607"/>
                </a:moveTo>
                <a:lnTo>
                  <a:pt x="1939835" y="368607"/>
                </a:lnTo>
                <a:lnTo>
                  <a:pt x="1939835" y="0"/>
                </a:lnTo>
                <a:lnTo>
                  <a:pt x="0" y="0"/>
                </a:lnTo>
                <a:lnTo>
                  <a:pt x="0" y="368607"/>
                </a:lnTo>
                <a:close/>
              </a:path>
            </a:pathLst>
          </a:custGeom>
          <a:ln w="97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27325" y="3426471"/>
            <a:ext cx="8928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400" dirty="0" smtClean="0">
                <a:latin typeface="Agency FB"/>
                <a:cs typeface="Agency FB"/>
              </a:rPr>
              <a:t>환경</a:t>
            </a:r>
            <a:endParaRPr sz="1400" dirty="0">
              <a:latin typeface="Agency FB"/>
              <a:cs typeface="Agency FB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41667" y="3365624"/>
            <a:ext cx="1939925" cy="29845"/>
          </a:xfrm>
          <a:custGeom>
            <a:avLst/>
            <a:gdLst/>
            <a:ahLst/>
            <a:cxnLst/>
            <a:rect l="l" t="t" r="r" b="b"/>
            <a:pathLst>
              <a:path w="1939925" h="29845">
                <a:moveTo>
                  <a:pt x="0" y="29304"/>
                </a:moveTo>
                <a:lnTo>
                  <a:pt x="1939444" y="29304"/>
                </a:lnTo>
                <a:lnTo>
                  <a:pt x="1939444" y="0"/>
                </a:lnTo>
                <a:lnTo>
                  <a:pt x="0" y="0"/>
                </a:lnTo>
                <a:lnTo>
                  <a:pt x="0" y="2930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42448" y="3366337"/>
            <a:ext cx="1938020" cy="1905"/>
          </a:xfrm>
          <a:custGeom>
            <a:avLst/>
            <a:gdLst/>
            <a:ahLst/>
            <a:cxnLst/>
            <a:rect l="l" t="t" r="r" b="b"/>
            <a:pathLst>
              <a:path w="1938020" h="1904">
                <a:moveTo>
                  <a:pt x="0" y="1609"/>
                </a:moveTo>
                <a:lnTo>
                  <a:pt x="1937883" y="1609"/>
                </a:lnTo>
                <a:lnTo>
                  <a:pt x="1937883" y="0"/>
                </a:lnTo>
                <a:lnTo>
                  <a:pt x="0" y="0"/>
                </a:lnTo>
                <a:lnTo>
                  <a:pt x="0" y="160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42447" y="3367038"/>
            <a:ext cx="0" cy="264795"/>
          </a:xfrm>
          <a:custGeom>
            <a:avLst/>
            <a:gdLst/>
            <a:ahLst/>
            <a:cxnLst/>
            <a:rect l="l" t="t" r="r" b="b"/>
            <a:pathLst>
              <a:path h="264795">
                <a:moveTo>
                  <a:pt x="0" y="0"/>
                </a:moveTo>
                <a:lnTo>
                  <a:pt x="0" y="264384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3790" y="3367038"/>
            <a:ext cx="0" cy="264795"/>
          </a:xfrm>
          <a:custGeom>
            <a:avLst/>
            <a:gdLst/>
            <a:ahLst/>
            <a:cxnLst/>
            <a:rect l="l" t="t" r="r" b="b"/>
            <a:pathLst>
              <a:path h="264795">
                <a:moveTo>
                  <a:pt x="0" y="0"/>
                </a:moveTo>
                <a:lnTo>
                  <a:pt x="0" y="264384"/>
                </a:lnTo>
              </a:path>
            </a:pathLst>
          </a:custGeom>
          <a:ln w="3175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5718" y="3394372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050"/>
                </a:lnTo>
              </a:path>
            </a:pathLst>
          </a:custGeom>
          <a:ln w="29372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67060" y="3394372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050"/>
                </a:lnTo>
              </a:path>
            </a:pathLst>
          </a:custGeom>
          <a:ln w="29372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459" y="2023828"/>
            <a:ext cx="1570355" cy="276860"/>
          </a:xfrm>
          <a:custGeom>
            <a:avLst/>
            <a:gdLst/>
            <a:ahLst/>
            <a:cxnLst/>
            <a:rect l="l" t="t" r="r" b="b"/>
            <a:pathLst>
              <a:path w="1570355" h="276860">
                <a:moveTo>
                  <a:pt x="0" y="276455"/>
                </a:moveTo>
                <a:lnTo>
                  <a:pt x="1570342" y="276455"/>
                </a:lnTo>
                <a:lnTo>
                  <a:pt x="1570342" y="0"/>
                </a:lnTo>
                <a:lnTo>
                  <a:pt x="0" y="0"/>
                </a:lnTo>
                <a:lnTo>
                  <a:pt x="0" y="276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459" y="2023828"/>
            <a:ext cx="1570355" cy="215444"/>
          </a:xfrm>
          <a:prstGeom prst="rect">
            <a:avLst/>
          </a:prstGeom>
          <a:solidFill>
            <a:srgbClr val="FFFFFF"/>
          </a:solidFill>
          <a:ln w="973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lang="ko-KR" altLang="en-US" sz="1400" dirty="0" smtClean="0">
                <a:latin typeface="Agency FB"/>
                <a:cs typeface="Agency FB"/>
              </a:rPr>
              <a:t>이전 사육 오리군</a:t>
            </a:r>
            <a:endParaRPr sz="1400" dirty="0">
              <a:latin typeface="Agency FB"/>
              <a:cs typeface="Agency FB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40" dirty="0" smtClean="0"/>
              <a:t>감염 </a:t>
            </a:r>
            <a:r>
              <a:rPr lang="ko-KR" altLang="en-US" spc="-40" dirty="0" err="1" smtClean="0"/>
              <a:t>경료</a:t>
            </a:r>
            <a:endParaRPr spc="-40" dirty="0"/>
          </a:p>
        </p:txBody>
      </p:sp>
      <p:sp>
        <p:nvSpPr>
          <p:cNvPr id="34" name="object 34"/>
          <p:cNvSpPr/>
          <p:nvPr/>
        </p:nvSpPr>
        <p:spPr>
          <a:xfrm>
            <a:off x="6155435" y="4555235"/>
            <a:ext cx="2988564" cy="2302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37489" y="5527268"/>
            <a:ext cx="558231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3200" dirty="0" smtClean="0">
                <a:latin typeface="Calibri"/>
                <a:cs typeface="Calibri"/>
              </a:rPr>
              <a:t>언제</a:t>
            </a:r>
            <a:r>
              <a:rPr lang="en-US" altLang="ko-KR" sz="3200" dirty="0" smtClean="0">
                <a:latin typeface="Calibri"/>
                <a:cs typeface="Calibri"/>
              </a:rPr>
              <a:t>, </a:t>
            </a:r>
            <a:r>
              <a:rPr lang="ko-KR" altLang="en-US" sz="3200" dirty="0" smtClean="0">
                <a:latin typeface="Calibri"/>
                <a:cs typeface="Calibri"/>
              </a:rPr>
              <a:t>어디서나</a:t>
            </a:r>
            <a:r>
              <a:rPr lang="en-US" altLang="ko-KR" sz="3200" dirty="0" smtClean="0">
                <a:latin typeface="Calibri"/>
                <a:cs typeface="Calibri"/>
              </a:rPr>
              <a:t>, </a:t>
            </a:r>
            <a:r>
              <a:rPr lang="ko-KR" altLang="en-US" sz="3200" dirty="0" smtClean="0">
                <a:latin typeface="Calibri"/>
                <a:cs typeface="Calibri"/>
              </a:rPr>
              <a:t>무엇이던 간에</a:t>
            </a:r>
            <a:r>
              <a:rPr lang="en-US" altLang="ko-KR" sz="3200" dirty="0" smtClean="0">
                <a:latin typeface="Calibri"/>
                <a:cs typeface="Calibri"/>
              </a:rPr>
              <a:t>!</a:t>
            </a:r>
            <a:endParaRPr sz="3200" dirty="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349483" y="2756174"/>
          <a:ext cx="1453710" cy="849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3710"/>
              </a:tblGrid>
              <a:tr h="66063">
                <a:tc>
                  <a:txBody>
                    <a:bodyPr/>
                    <a:lstStyle/>
                    <a:p>
                      <a:endParaRPr sz="1400" dirty="0">
                        <a:latin typeface="Agency FB"/>
                        <a:cs typeface="Agency FB"/>
                      </a:endParaRPr>
                    </a:p>
                  </a:txBody>
                  <a:tcPr marL="0" marR="0" marT="0" marB="0">
                    <a:lnL w="9737">
                      <a:solidFill>
                        <a:srgbClr val="000000"/>
                      </a:solidFill>
                      <a:prstDash val="solid"/>
                    </a:lnL>
                    <a:lnR w="9737">
                      <a:solidFill>
                        <a:srgbClr val="000000"/>
                      </a:solidFill>
                      <a:prstDash val="solid"/>
                    </a:lnR>
                    <a:lnT w="9737">
                      <a:solidFill>
                        <a:srgbClr val="000000"/>
                      </a:solidFill>
                      <a:prstDash val="solid"/>
                    </a:lnT>
                    <a:lnB w="29304">
                      <a:solidFill>
                        <a:srgbClr val="0000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2234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lang="ko-KR" altLang="en-US" sz="1400" dirty="0" smtClean="0">
                          <a:latin typeface="Agency FB"/>
                          <a:cs typeface="Agency FB"/>
                        </a:rPr>
                        <a:t>방역 장벽</a:t>
                      </a:r>
                      <a:endParaRPr sz="1400" dirty="0">
                        <a:latin typeface="Agency FB"/>
                        <a:cs typeface="Agency FB"/>
                      </a:endParaRPr>
                    </a:p>
                  </a:txBody>
                  <a:tcPr marL="0" marR="0" marT="0" marB="0">
                    <a:lnL w="29372">
                      <a:solidFill>
                        <a:srgbClr val="0000FF"/>
                      </a:solidFill>
                      <a:prstDash val="solid"/>
                    </a:lnL>
                    <a:lnR w="29372">
                      <a:solidFill>
                        <a:srgbClr val="0000FF"/>
                      </a:solidFill>
                      <a:prstDash val="solid"/>
                    </a:lnR>
                    <a:lnT w="29304">
                      <a:solidFill>
                        <a:srgbClr val="0000FF"/>
                      </a:solidFill>
                      <a:prstDash val="solid"/>
                    </a:lnT>
                    <a:lnB w="29304">
                      <a:solidFill>
                        <a:srgbClr val="0000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506">
                <a:tc>
                  <a:txBody>
                    <a:bodyPr/>
                    <a:lstStyle/>
                    <a:p>
                      <a:endParaRPr sz="1400">
                        <a:latin typeface="Agency FB"/>
                        <a:cs typeface="Agency FB"/>
                      </a:endParaRPr>
                    </a:p>
                  </a:txBody>
                  <a:tcPr marL="0" marR="0" marT="0" marB="0">
                    <a:lnL w="9737">
                      <a:solidFill>
                        <a:srgbClr val="000000"/>
                      </a:solidFill>
                      <a:prstDash val="solid"/>
                    </a:lnL>
                    <a:lnR w="9737">
                      <a:solidFill>
                        <a:srgbClr val="000000"/>
                      </a:solidFill>
                      <a:prstDash val="solid"/>
                    </a:lnR>
                    <a:lnT w="29304">
                      <a:solidFill>
                        <a:srgbClr val="0000FF"/>
                      </a:solidFill>
                      <a:prstDash val="solid"/>
                    </a:lnT>
                    <a:lnB w="973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512573" y="2571871"/>
          <a:ext cx="1915900" cy="7556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5900"/>
              </a:tblGrid>
              <a:tr h="66582">
                <a:tc>
                  <a:txBody>
                    <a:bodyPr/>
                    <a:lstStyle/>
                    <a:p>
                      <a:endParaRPr sz="1400" dirty="0">
                        <a:latin typeface="Agency FB"/>
                        <a:cs typeface="Agency FB"/>
                      </a:endParaRPr>
                    </a:p>
                  </a:txBody>
                  <a:tcPr marL="0" marR="0" marT="0" marB="0">
                    <a:lnL w="9735">
                      <a:solidFill>
                        <a:srgbClr val="000000"/>
                      </a:solidFill>
                      <a:prstDash val="solid"/>
                    </a:lnL>
                    <a:lnR w="9735">
                      <a:solidFill>
                        <a:srgbClr val="000000"/>
                      </a:solidFill>
                      <a:prstDash val="solid"/>
                    </a:lnR>
                    <a:lnT w="9735">
                      <a:solidFill>
                        <a:srgbClr val="000000"/>
                      </a:solidFill>
                      <a:prstDash val="solid"/>
                    </a:lnT>
                    <a:lnB w="29304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8891"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</a:pPr>
                      <a:r>
                        <a:rPr lang="ko-KR" altLang="en-US" sz="1400" dirty="0" err="1" smtClean="0">
                          <a:latin typeface="Agency FB"/>
                          <a:cs typeface="Agency FB"/>
                        </a:rPr>
                        <a:t>오염군</a:t>
                      </a:r>
                      <a:r>
                        <a:rPr lang="ko-KR" altLang="en-US" sz="1400" dirty="0" smtClean="0">
                          <a:latin typeface="Agency FB"/>
                          <a:cs typeface="Agency FB"/>
                        </a:rPr>
                        <a:t> 제거</a:t>
                      </a:r>
                      <a:endParaRPr sz="1400" dirty="0">
                        <a:latin typeface="Agency FB"/>
                        <a:cs typeface="Agency FB"/>
                      </a:endParaRPr>
                    </a:p>
                  </a:txBody>
                  <a:tcPr marL="0" marR="0" marT="0" marB="0">
                    <a:lnL w="29372">
                      <a:solidFill>
                        <a:srgbClr val="FF0000"/>
                      </a:solidFill>
                      <a:prstDash val="solid"/>
                    </a:lnL>
                    <a:lnR w="29372">
                      <a:solidFill>
                        <a:srgbClr val="FF0000"/>
                      </a:solidFill>
                      <a:prstDash val="solid"/>
                    </a:lnR>
                    <a:lnT w="29304">
                      <a:solidFill>
                        <a:srgbClr val="FF0000"/>
                      </a:solidFill>
                      <a:prstDash val="solid"/>
                    </a:lnT>
                    <a:lnB w="29304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285">
                <a:tc>
                  <a:txBody>
                    <a:bodyPr/>
                    <a:lstStyle/>
                    <a:p>
                      <a:endParaRPr sz="1400">
                        <a:latin typeface="Agency FB"/>
                        <a:cs typeface="Agency FB"/>
                      </a:endParaRPr>
                    </a:p>
                  </a:txBody>
                  <a:tcPr marL="0" marR="0" marT="0" marB="0">
                    <a:lnL w="9735">
                      <a:solidFill>
                        <a:srgbClr val="000000"/>
                      </a:solidFill>
                      <a:prstDash val="solid"/>
                    </a:lnL>
                    <a:lnR w="9735">
                      <a:solidFill>
                        <a:srgbClr val="000000"/>
                      </a:solidFill>
                      <a:prstDash val="solid"/>
                    </a:lnR>
                    <a:lnT w="29304">
                      <a:solidFill>
                        <a:srgbClr val="FF0000"/>
                      </a:solidFill>
                      <a:prstDash val="solid"/>
                    </a:lnT>
                    <a:lnB w="973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003" y="1272683"/>
            <a:ext cx="8010525" cy="4603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01600" indent="-228600">
              <a:lnSpc>
                <a:spcPts val="2160"/>
              </a:lnSpc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모든 구역은 방역시스템</a:t>
            </a:r>
            <a:r>
              <a:rPr lang="en-US" altLang="ko-KR" sz="2000" dirty="0" smtClean="0">
                <a:latin typeface="Calibri"/>
                <a:cs typeface="Calibri"/>
              </a:rPr>
              <a:t>(PHS)</a:t>
            </a:r>
            <a:r>
              <a:rPr lang="ko-KR" altLang="en-US" sz="2000" dirty="0" smtClean="0">
                <a:latin typeface="Calibri"/>
                <a:cs typeface="Calibri"/>
              </a:rPr>
              <a:t>에 따라 영국 정부와 관련한 최소한의 지침까지도 준수하면서 관리함</a:t>
            </a:r>
            <a:r>
              <a:rPr lang="en-US" altLang="ko-KR" sz="200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모든 구역은 </a:t>
            </a:r>
            <a:r>
              <a:rPr lang="ko-KR" altLang="en-US" sz="2000" dirty="0" err="1" smtClean="0">
                <a:latin typeface="Calibri"/>
                <a:cs typeface="Calibri"/>
              </a:rPr>
              <a:t>체리밸리</a:t>
            </a:r>
            <a:r>
              <a:rPr lang="ko-KR" altLang="en-US" sz="2000" dirty="0" smtClean="0">
                <a:latin typeface="Calibri"/>
                <a:cs typeface="Calibri"/>
              </a:rPr>
              <a:t> </a:t>
            </a:r>
            <a:r>
              <a:rPr lang="en-US" altLang="ko-KR" sz="2000" dirty="0" smtClean="0">
                <a:latin typeface="Calibri"/>
                <a:cs typeface="Calibri"/>
              </a:rPr>
              <a:t>QA</a:t>
            </a:r>
            <a:r>
              <a:rPr lang="ko-KR" altLang="en-US" sz="2000" dirty="0" smtClean="0">
                <a:latin typeface="Calibri"/>
                <a:cs typeface="Calibri"/>
              </a:rPr>
              <a:t>팀의 통제에 따름</a:t>
            </a:r>
            <a:r>
              <a:rPr lang="en-US" altLang="ko-KR" sz="200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가금 사육밀도는 낮게 유지한다</a:t>
            </a:r>
            <a:r>
              <a:rPr lang="en-US" altLang="ko-KR" sz="200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5" dirty="0" smtClean="0">
                <a:latin typeface="Calibri"/>
                <a:cs typeface="Calibri"/>
              </a:rPr>
              <a:t>모든 가금은 </a:t>
            </a:r>
            <a:r>
              <a:rPr lang="en-US" altLang="ko-KR" sz="2000" spc="-5" dirty="0" smtClean="0">
                <a:latin typeface="Calibri"/>
                <a:cs typeface="Calibri"/>
              </a:rPr>
              <a:t>PHS </a:t>
            </a:r>
            <a:r>
              <a:rPr lang="ko-KR" altLang="en-US" sz="2000" spc="-5" dirty="0" smtClean="0">
                <a:latin typeface="Calibri"/>
                <a:cs typeface="Calibri"/>
              </a:rPr>
              <a:t>시스템에 따라 정부의 통제수준과 동등하게 관리한다</a:t>
            </a:r>
            <a:r>
              <a:rPr lang="en-US" altLang="ko-KR" sz="2000" spc="-5" dirty="0" smtClean="0">
                <a:latin typeface="Calibri"/>
                <a:cs typeface="Calibri"/>
              </a:rPr>
              <a:t>.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endParaRPr lang="en-US" sz="2000" spc="-5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45" dirty="0" smtClean="0">
                <a:latin typeface="Calibri"/>
                <a:cs typeface="Calibri"/>
              </a:rPr>
              <a:t>모든 축사는 </a:t>
            </a:r>
            <a:r>
              <a:rPr lang="ko-KR" altLang="en-US" sz="2000" spc="-45" dirty="0" err="1" smtClean="0">
                <a:latin typeface="Calibri"/>
                <a:cs typeface="Calibri"/>
              </a:rPr>
              <a:t>올인올아웃</a:t>
            </a:r>
            <a:r>
              <a:rPr lang="ko-KR" altLang="en-US" sz="2000" spc="-45" dirty="0" smtClean="0">
                <a:latin typeface="Calibri"/>
                <a:cs typeface="Calibri"/>
              </a:rPr>
              <a:t> </a:t>
            </a:r>
            <a:r>
              <a:rPr lang="ko-KR" altLang="en-US" sz="2000" spc="-45" dirty="0" smtClean="0">
                <a:latin typeface="Calibri"/>
                <a:cs typeface="Calibri"/>
              </a:rPr>
              <a:t>시스템에 따라 </a:t>
            </a:r>
            <a:r>
              <a:rPr lang="ko-KR" altLang="en-US" sz="2000" spc="-45" dirty="0" err="1" smtClean="0">
                <a:latin typeface="Calibri"/>
                <a:cs typeface="Calibri"/>
              </a:rPr>
              <a:t>입식한다</a:t>
            </a:r>
            <a:r>
              <a:rPr lang="en-US" altLang="ko-KR" sz="2000" spc="-4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모든 구역의 출입은 지정된 관리자의 통제에 따른다</a:t>
            </a:r>
            <a:r>
              <a:rPr lang="en-US" altLang="ko-KR" sz="200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방역구역에서는 반드시 유니폼을 착용하고 깨끗하게 관리한다</a:t>
            </a:r>
            <a:r>
              <a:rPr lang="en-US" altLang="ko-KR" sz="2000" dirty="0" smtClean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ts val="228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35" dirty="0" smtClean="0">
                <a:latin typeface="Calibri"/>
                <a:cs typeface="Calibri"/>
              </a:rPr>
              <a:t>쥐는 철저하게 관리하고 매주 쥐덫을 확인하여 </a:t>
            </a:r>
            <a:r>
              <a:rPr lang="ko-KR" altLang="en-US" sz="2000" spc="-35" dirty="0" err="1" smtClean="0">
                <a:latin typeface="Calibri"/>
                <a:cs typeface="Calibri"/>
              </a:rPr>
              <a:t>기록관리한다</a:t>
            </a:r>
            <a:r>
              <a:rPr lang="en-US" altLang="ko-KR" sz="2000" spc="-3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5" dirty="0" smtClean="0">
                <a:latin typeface="Calibri"/>
                <a:cs typeface="Calibri"/>
              </a:rPr>
              <a:t>청소 및 소독절차는 기록관리하고 승인된 물질을 사용한다</a:t>
            </a:r>
            <a:r>
              <a:rPr lang="en-US" altLang="ko-KR" sz="2000" spc="-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모든 </a:t>
            </a:r>
            <a:r>
              <a:rPr lang="ko-KR" altLang="en-US" sz="2000" dirty="0" err="1" smtClean="0">
                <a:latin typeface="Calibri"/>
                <a:cs typeface="Calibri"/>
              </a:rPr>
              <a:t>펠렛사료는</a:t>
            </a:r>
            <a:r>
              <a:rPr lang="ko-KR" altLang="en-US" sz="2000" dirty="0" smtClean="0">
                <a:latin typeface="Calibri"/>
                <a:cs typeface="Calibri"/>
              </a:rPr>
              <a:t> </a:t>
            </a:r>
            <a:r>
              <a:rPr lang="ko-KR" altLang="en-US" sz="2000" dirty="0" err="1" smtClean="0">
                <a:latin typeface="Calibri"/>
                <a:cs typeface="Calibri"/>
              </a:rPr>
              <a:t>살모넬라</a:t>
            </a:r>
            <a:r>
              <a:rPr lang="ko-KR" altLang="en-US" sz="2000" dirty="0" smtClean="0">
                <a:latin typeface="Calibri"/>
                <a:cs typeface="Calibri"/>
              </a:rPr>
              <a:t> 오염을 방지하기 위해 유기산 처리한다</a:t>
            </a:r>
            <a:r>
              <a:rPr lang="en-US" altLang="ko-KR" sz="2000" dirty="0" smtClean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ts val="228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직원들은 주기적으로 방역훈련을 받는다</a:t>
            </a:r>
            <a:r>
              <a:rPr lang="en-US" altLang="ko-KR" sz="200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75" dirty="0" err="1" smtClean="0"/>
              <a:t>체리밸리</a:t>
            </a:r>
            <a:r>
              <a:rPr spc="-75" dirty="0" smtClean="0"/>
              <a:t> </a:t>
            </a:r>
            <a:r>
              <a:rPr lang="en-US" altLang="ko-KR" dirty="0" smtClean="0"/>
              <a:t>–</a:t>
            </a:r>
            <a:r>
              <a:rPr spc="-20" dirty="0" smtClean="0"/>
              <a:t> </a:t>
            </a:r>
            <a:r>
              <a:rPr lang="ko-KR" altLang="en-US" spc="-20" dirty="0" smtClean="0"/>
              <a:t>차단방역 개요</a:t>
            </a:r>
            <a:endParaRPr spc="-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25" dirty="0" smtClean="0"/>
              <a:t>차단방역 및 축사의 위치 선정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19201" y="1272683"/>
            <a:ext cx="8223250" cy="3834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45085" indent="-228600">
              <a:lnSpc>
                <a:spcPts val="2160"/>
              </a:lnSpc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5" dirty="0" smtClean="0">
                <a:latin typeface="Calibri"/>
                <a:cs typeface="Calibri"/>
              </a:rPr>
              <a:t>고립된 지역 선택 </a:t>
            </a:r>
            <a:r>
              <a:rPr lang="en-US" altLang="ko-KR" sz="2000" spc="-5" dirty="0" smtClean="0">
                <a:latin typeface="Calibri"/>
                <a:cs typeface="Calibri"/>
              </a:rPr>
              <a:t>– </a:t>
            </a:r>
            <a:r>
              <a:rPr lang="ko-KR" altLang="en-US" sz="2000" spc="-5" dirty="0" smtClean="0">
                <a:latin typeface="Calibri"/>
                <a:cs typeface="Calibri"/>
              </a:rPr>
              <a:t>관련 시설과의 거리는 최소 </a:t>
            </a:r>
            <a:r>
              <a:rPr lang="en-US" altLang="ko-KR" sz="2000" spc="-5" dirty="0" smtClean="0">
                <a:latin typeface="Calibri"/>
                <a:cs typeface="Calibri"/>
              </a:rPr>
              <a:t>500m </a:t>
            </a:r>
            <a:r>
              <a:rPr lang="ko-KR" altLang="en-US" sz="2000" spc="-5" dirty="0" err="1" smtClean="0">
                <a:latin typeface="Calibri"/>
                <a:cs typeface="Calibri"/>
              </a:rPr>
              <a:t>이격되어야</a:t>
            </a:r>
            <a:r>
              <a:rPr lang="ko-KR" altLang="en-US" sz="2000" spc="-5" dirty="0" smtClean="0">
                <a:latin typeface="Calibri"/>
                <a:cs typeface="Calibri"/>
              </a:rPr>
              <a:t> 하며</a:t>
            </a:r>
            <a:r>
              <a:rPr lang="en-US" altLang="ko-KR" sz="2000" spc="-5" dirty="0" smtClean="0">
                <a:latin typeface="Calibri"/>
                <a:cs typeface="Calibri"/>
              </a:rPr>
              <a:t>, </a:t>
            </a:r>
            <a:r>
              <a:rPr lang="ko-KR" altLang="en-US" sz="2000" spc="-5" dirty="0" smtClean="0">
                <a:latin typeface="Calibri"/>
                <a:cs typeface="Calibri"/>
              </a:rPr>
              <a:t>타 농장과의 거리는 </a:t>
            </a:r>
            <a:r>
              <a:rPr lang="en-US" altLang="ko-KR" sz="2000" spc="-5" dirty="0" smtClean="0">
                <a:latin typeface="Calibri"/>
                <a:cs typeface="Calibri"/>
              </a:rPr>
              <a:t>1.5km </a:t>
            </a:r>
            <a:r>
              <a:rPr lang="ko-KR" altLang="en-US" sz="2000" spc="-5" dirty="0" err="1" smtClean="0">
                <a:latin typeface="Calibri"/>
                <a:cs typeface="Calibri"/>
              </a:rPr>
              <a:t>이격되어야</a:t>
            </a:r>
            <a:r>
              <a:rPr lang="ko-KR" altLang="en-US" sz="2000" spc="-5" dirty="0" smtClean="0">
                <a:latin typeface="Calibri"/>
                <a:cs typeface="Calibri"/>
              </a:rPr>
              <a:t> 함</a:t>
            </a:r>
            <a:r>
              <a:rPr lang="en-US" altLang="ko-KR" sz="2000" spc="-5" dirty="0" smtClean="0">
                <a:latin typeface="Calibri"/>
                <a:cs typeface="Calibri"/>
              </a:rPr>
              <a:t>(3km</a:t>
            </a:r>
            <a:r>
              <a:rPr lang="ko-KR" altLang="en-US" sz="2000" spc="-5" dirty="0" smtClean="0">
                <a:latin typeface="Calibri"/>
                <a:cs typeface="Calibri"/>
              </a:rPr>
              <a:t>까지는 권장됨</a:t>
            </a:r>
            <a:r>
              <a:rPr lang="en-US" altLang="ko-KR" sz="2000" spc="-5" dirty="0" smtClean="0">
                <a:latin typeface="Calibri"/>
                <a:cs typeface="Calibri"/>
              </a:rPr>
              <a:t>)</a:t>
            </a: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 smtClean="0">
                <a:latin typeface="Calibri"/>
                <a:cs typeface="Calibri"/>
              </a:rPr>
              <a:t>AI</a:t>
            </a:r>
            <a:r>
              <a:rPr lang="ko-KR" altLang="en-US" sz="2000" dirty="0" smtClean="0">
                <a:latin typeface="Calibri"/>
                <a:cs typeface="Calibri"/>
              </a:rPr>
              <a:t>와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ND</a:t>
            </a:r>
            <a:r>
              <a:rPr lang="ko-KR" altLang="en-US" sz="2000" dirty="0" smtClean="0">
                <a:latin typeface="Calibri"/>
                <a:cs typeface="Calibri"/>
              </a:rPr>
              <a:t>는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lang="ko-KR" altLang="en-US" sz="2000" spc="-20" dirty="0" smtClean="0">
                <a:latin typeface="Calibri"/>
                <a:cs typeface="Calibri"/>
              </a:rPr>
              <a:t>바람과 먼지입자를 통해 </a:t>
            </a:r>
            <a:r>
              <a:rPr lang="en-US" altLang="ko-KR" sz="2000" spc="-20" dirty="0" smtClean="0">
                <a:latin typeface="Calibri"/>
                <a:cs typeface="Calibri"/>
              </a:rPr>
              <a:t>5km</a:t>
            </a:r>
            <a:r>
              <a:rPr lang="ko-KR" altLang="en-US" sz="2000" spc="-20" dirty="0" smtClean="0">
                <a:latin typeface="Calibri"/>
                <a:cs typeface="Calibri"/>
              </a:rPr>
              <a:t>까지 이동이 가능함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가금</a:t>
            </a:r>
            <a:r>
              <a:rPr lang="en-US" altLang="ko-KR" sz="2000" dirty="0" smtClean="0">
                <a:latin typeface="Calibri"/>
                <a:cs typeface="Calibri"/>
              </a:rPr>
              <a:t>, </a:t>
            </a:r>
            <a:r>
              <a:rPr lang="ko-KR" altLang="en-US" sz="2000" dirty="0" smtClean="0">
                <a:latin typeface="Calibri"/>
                <a:cs typeface="Calibri"/>
              </a:rPr>
              <a:t>분뇨 등이 운송되는 도로와 떨어져 있어야 하며 조류의 </a:t>
            </a:r>
            <a:r>
              <a:rPr lang="ko-KR" altLang="en-US" sz="2000" dirty="0" smtClean="0">
                <a:latin typeface="Calibri"/>
                <a:cs typeface="Calibri"/>
              </a:rPr>
              <a:t>접근이 가능한 </a:t>
            </a:r>
            <a:r>
              <a:rPr lang="ko-KR" altLang="en-US" sz="2000" dirty="0" smtClean="0">
                <a:latin typeface="Calibri"/>
                <a:cs typeface="Calibri"/>
              </a:rPr>
              <a:t>연못이나 시냇물과 떨어져야 함</a:t>
            </a:r>
            <a:r>
              <a:rPr lang="en-US" altLang="ko-KR" sz="2000" dirty="0" smtClean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ts val="228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 smtClean="0">
                <a:latin typeface="Calibri"/>
                <a:cs typeface="Calibri"/>
              </a:rPr>
              <a:t> </a:t>
            </a:r>
            <a:r>
              <a:rPr lang="ko-KR" altLang="en-US" sz="2000" dirty="0" smtClean="0">
                <a:latin typeface="Calibri"/>
                <a:cs typeface="Calibri"/>
              </a:rPr>
              <a:t>접근 통제를 위해 사방에 울타리를 친다</a:t>
            </a:r>
            <a:r>
              <a:rPr lang="en-US" altLang="ko-KR" sz="200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marR="784225" indent="-228600">
              <a:lnSpc>
                <a:spcPts val="216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5" dirty="0" smtClean="0">
                <a:latin typeface="Calibri"/>
                <a:cs typeface="Calibri"/>
              </a:rPr>
              <a:t>바닥은 청소가 용이한 </a:t>
            </a:r>
            <a:r>
              <a:rPr lang="ko-KR" altLang="en-US" sz="2000" spc="-5" dirty="0" err="1" smtClean="0">
                <a:latin typeface="Calibri"/>
                <a:cs typeface="Calibri"/>
              </a:rPr>
              <a:t>불침투성</a:t>
            </a:r>
            <a:r>
              <a:rPr lang="ko-KR" altLang="en-US" sz="2000" spc="-5" dirty="0" smtClean="0">
                <a:latin typeface="Calibri"/>
                <a:cs typeface="Calibri"/>
              </a:rPr>
              <a:t> 재질로 한다</a:t>
            </a:r>
            <a:r>
              <a:rPr lang="en-US" altLang="ko-KR" sz="2000" spc="-5" dirty="0" smtClean="0">
                <a:latin typeface="Calibri"/>
                <a:cs typeface="Calibri"/>
              </a:rPr>
              <a:t>. </a:t>
            </a:r>
            <a:r>
              <a:rPr lang="ko-KR" altLang="en-US" sz="2000" spc="-5" dirty="0" smtClean="0">
                <a:latin typeface="Calibri"/>
                <a:cs typeface="Calibri"/>
              </a:rPr>
              <a:t>콘크리트 바닥은 특히 중요함</a:t>
            </a:r>
            <a:r>
              <a:rPr lang="en-US" altLang="ko-KR" sz="2000" spc="-5" dirty="0" smtClean="0">
                <a:latin typeface="Calibri"/>
                <a:cs typeface="Calibri"/>
              </a:rPr>
              <a:t>.</a:t>
            </a:r>
          </a:p>
          <a:p>
            <a:pPr marL="241300" marR="784225" indent="-228600">
              <a:lnSpc>
                <a:spcPts val="216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5" dirty="0" smtClean="0">
                <a:latin typeface="Calibri"/>
                <a:cs typeface="Calibri"/>
              </a:rPr>
              <a:t>야생조류와 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lang="ko-KR" altLang="en-US" sz="2000" spc="-5" dirty="0" smtClean="0">
                <a:latin typeface="Calibri"/>
                <a:cs typeface="Calibri"/>
              </a:rPr>
              <a:t>야생동물은 접근할 수 없도록 </a:t>
            </a:r>
            <a:r>
              <a:rPr lang="en-US" altLang="ko-KR" sz="2000" spc="-5" dirty="0" smtClean="0">
                <a:latin typeface="Calibri"/>
                <a:cs typeface="Calibri"/>
              </a:rPr>
              <a:t>2cm </a:t>
            </a:r>
            <a:r>
              <a:rPr lang="ko-KR" altLang="en-US" sz="2000" spc="-5" dirty="0" smtClean="0">
                <a:latin typeface="Calibri"/>
                <a:cs typeface="Calibri"/>
              </a:rPr>
              <a:t>창살로 덮는다</a:t>
            </a:r>
            <a:r>
              <a:rPr lang="en-US" altLang="ko-KR" sz="2000" spc="-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95" dirty="0" smtClean="0">
                <a:latin typeface="Calibri"/>
                <a:cs typeface="Calibri"/>
              </a:rPr>
              <a:t>초목이나  </a:t>
            </a:r>
            <a:r>
              <a:rPr lang="ko-KR" altLang="en-US" sz="2000" spc="-95" dirty="0" err="1" smtClean="0">
                <a:latin typeface="Calibri"/>
                <a:cs typeface="Calibri"/>
              </a:rPr>
              <a:t>쓰레기류는</a:t>
            </a:r>
            <a:r>
              <a:rPr lang="ko-KR" altLang="en-US" sz="2000" spc="-95" dirty="0" smtClean="0">
                <a:latin typeface="Calibri"/>
                <a:cs typeface="Calibri"/>
              </a:rPr>
              <a:t> 야생동물의 접근이 없도록  철저한 통제하에 관리되어야 한다</a:t>
            </a:r>
            <a:r>
              <a:rPr lang="en-US" altLang="ko-KR" sz="2000" spc="-95" dirty="0" smtClean="0">
                <a:latin typeface="Calibri"/>
                <a:cs typeface="Calibri"/>
              </a:rPr>
              <a:t>.  </a:t>
            </a:r>
            <a:r>
              <a:rPr lang="ko-KR" altLang="en-US" sz="2000" spc="-95" dirty="0" smtClean="0">
                <a:latin typeface="Calibri"/>
                <a:cs typeface="Calibri"/>
              </a:rPr>
              <a:t>축사 주위 </a:t>
            </a:r>
            <a:r>
              <a:rPr lang="en-US" altLang="ko-KR" sz="2000" spc="-95" dirty="0" smtClean="0">
                <a:latin typeface="Calibri"/>
                <a:cs typeface="Calibri"/>
              </a:rPr>
              <a:t>1 ~ 3m</a:t>
            </a:r>
            <a:r>
              <a:rPr lang="ko-KR" altLang="en-US" sz="2000" spc="-95" dirty="0" smtClean="0">
                <a:latin typeface="Calibri"/>
                <a:cs typeface="Calibri"/>
              </a:rPr>
              <a:t>에 자갈을 깐다</a:t>
            </a:r>
            <a:r>
              <a:rPr lang="en-US" altLang="ko-KR" sz="2000" spc="-95" dirty="0">
                <a:latin typeface="Calibri"/>
                <a:cs typeface="Calibri"/>
              </a:rPr>
              <a:t>.</a:t>
            </a:r>
            <a:endParaRPr lang="en-US" sz="2000" spc="-95" dirty="0" smtClean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24950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3150" y="447675"/>
            <a:ext cx="4457700" cy="0"/>
          </a:xfrm>
          <a:custGeom>
            <a:avLst/>
            <a:gdLst/>
            <a:ahLst/>
            <a:cxnLst/>
            <a:rect l="l" t="t" r="r" b="b"/>
            <a:pathLst>
              <a:path w="4457700">
                <a:moveTo>
                  <a:pt x="0" y="0"/>
                </a:moveTo>
                <a:lnTo>
                  <a:pt x="4457700" y="0"/>
                </a:lnTo>
              </a:path>
            </a:pathLst>
          </a:custGeom>
          <a:ln w="19050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81000"/>
            <a:ext cx="4419600" cy="646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091" y="548640"/>
            <a:ext cx="7671816" cy="576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74" y="4189374"/>
            <a:ext cx="7221220" cy="2434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7239" marR="2034539" algn="ctr">
              <a:lnSpc>
                <a:spcPts val="6480"/>
              </a:lnSpc>
            </a:pPr>
            <a:r>
              <a:rPr sz="6000" spc="-75" dirty="0">
                <a:latin typeface="Calibri"/>
                <a:cs typeface="Calibri"/>
              </a:rPr>
              <a:t>T</a:t>
            </a:r>
            <a:r>
              <a:rPr sz="6000" spc="-114" dirty="0">
                <a:latin typeface="Calibri"/>
                <a:cs typeface="Calibri"/>
              </a:rPr>
              <a:t>h</a:t>
            </a:r>
            <a:r>
              <a:rPr sz="6000" spc="-30" dirty="0">
                <a:latin typeface="Calibri"/>
                <a:cs typeface="Calibri"/>
              </a:rPr>
              <a:t>e</a:t>
            </a:r>
            <a:r>
              <a:rPr sz="6000" spc="-85" dirty="0">
                <a:latin typeface="Calibri"/>
                <a:cs typeface="Calibri"/>
              </a:rPr>
              <a:t> </a:t>
            </a:r>
            <a:r>
              <a:rPr sz="6000" spc="-400" dirty="0">
                <a:latin typeface="Calibri"/>
                <a:cs typeface="Calibri"/>
              </a:rPr>
              <a:t>W</a:t>
            </a:r>
            <a:r>
              <a:rPr sz="6000" spc="-100" dirty="0">
                <a:latin typeface="Calibri"/>
                <a:cs typeface="Calibri"/>
              </a:rPr>
              <a:t>or</a:t>
            </a:r>
            <a:r>
              <a:rPr sz="6000" spc="-75" dirty="0">
                <a:latin typeface="Calibri"/>
                <a:cs typeface="Calibri"/>
              </a:rPr>
              <a:t>l</a:t>
            </a:r>
            <a:r>
              <a:rPr sz="6000" spc="-65" dirty="0">
                <a:latin typeface="Calibri"/>
                <a:cs typeface="Calibri"/>
              </a:rPr>
              <a:t>d</a:t>
            </a:r>
            <a:r>
              <a:rPr sz="6000" spc="-30" dirty="0">
                <a:latin typeface="Calibri"/>
                <a:cs typeface="Calibri"/>
              </a:rPr>
              <a:t> </a:t>
            </a:r>
            <a:r>
              <a:rPr sz="6000" spc="-95" dirty="0">
                <a:latin typeface="Calibri"/>
                <a:cs typeface="Calibri"/>
              </a:rPr>
              <a:t>of</a:t>
            </a:r>
            <a:endParaRPr sz="6000">
              <a:latin typeface="Calibri"/>
              <a:cs typeface="Calibri"/>
            </a:endParaRPr>
          </a:p>
          <a:p>
            <a:pPr algn="ctr">
              <a:lnSpc>
                <a:spcPts val="6385"/>
              </a:lnSpc>
            </a:pPr>
            <a:r>
              <a:rPr sz="6000" spc="-45" dirty="0">
                <a:latin typeface="Calibri"/>
                <a:cs typeface="Calibri"/>
              </a:rPr>
              <a:t>C</a:t>
            </a:r>
            <a:r>
              <a:rPr sz="6000" spc="-114" dirty="0">
                <a:latin typeface="Calibri"/>
                <a:cs typeface="Calibri"/>
              </a:rPr>
              <a:t>h</a:t>
            </a:r>
            <a:r>
              <a:rPr sz="6000" spc="-80" dirty="0">
                <a:latin typeface="Calibri"/>
                <a:cs typeface="Calibri"/>
              </a:rPr>
              <a:t>e</a:t>
            </a:r>
            <a:r>
              <a:rPr sz="6000" spc="-90" dirty="0">
                <a:latin typeface="Calibri"/>
                <a:cs typeface="Calibri"/>
              </a:rPr>
              <a:t>r</a:t>
            </a:r>
            <a:r>
              <a:rPr sz="6000" spc="-75" dirty="0">
                <a:latin typeface="Calibri"/>
                <a:cs typeface="Calibri"/>
              </a:rPr>
              <a:t>ry</a:t>
            </a:r>
            <a:r>
              <a:rPr sz="6000" spc="-105" dirty="0">
                <a:latin typeface="Calibri"/>
                <a:cs typeface="Calibri"/>
              </a:rPr>
              <a:t> </a:t>
            </a:r>
            <a:r>
              <a:rPr sz="6000" spc="-495" dirty="0">
                <a:latin typeface="Calibri"/>
                <a:cs typeface="Calibri"/>
              </a:rPr>
              <a:t>V</a:t>
            </a:r>
            <a:r>
              <a:rPr sz="6000" spc="-105" dirty="0">
                <a:latin typeface="Calibri"/>
                <a:cs typeface="Calibri"/>
              </a:rPr>
              <a:t>a</a:t>
            </a:r>
            <a:r>
              <a:rPr sz="6000" spc="-75" dirty="0">
                <a:latin typeface="Calibri"/>
                <a:cs typeface="Calibri"/>
              </a:rPr>
              <a:t>l</a:t>
            </a:r>
            <a:r>
              <a:rPr sz="6000" spc="-85" dirty="0">
                <a:latin typeface="Calibri"/>
                <a:cs typeface="Calibri"/>
              </a:rPr>
              <a:t>l</a:t>
            </a:r>
            <a:r>
              <a:rPr sz="6000" spc="-114" dirty="0">
                <a:latin typeface="Calibri"/>
                <a:cs typeface="Calibri"/>
              </a:rPr>
              <a:t>e</a:t>
            </a:r>
            <a:r>
              <a:rPr sz="6000" spc="-85" dirty="0">
                <a:latin typeface="Calibri"/>
                <a:cs typeface="Calibri"/>
              </a:rPr>
              <a:t>y</a:t>
            </a:r>
            <a:r>
              <a:rPr sz="6000" spc="-90" dirty="0">
                <a:latin typeface="Calibri"/>
                <a:cs typeface="Calibri"/>
              </a:rPr>
              <a:t> </a:t>
            </a:r>
            <a:r>
              <a:rPr sz="6000" spc="-195" dirty="0">
                <a:latin typeface="Calibri"/>
                <a:cs typeface="Calibri"/>
              </a:rPr>
              <a:t>F</a:t>
            </a:r>
            <a:r>
              <a:rPr sz="6000" spc="-95" dirty="0">
                <a:latin typeface="Calibri"/>
                <a:cs typeface="Calibri"/>
              </a:rPr>
              <a:t>ar</a:t>
            </a:r>
            <a:r>
              <a:rPr sz="6000" spc="-140" dirty="0">
                <a:latin typeface="Calibri"/>
                <a:cs typeface="Calibri"/>
              </a:rPr>
              <a:t>m</a:t>
            </a:r>
            <a:r>
              <a:rPr sz="6000" spc="-50" dirty="0">
                <a:latin typeface="Calibri"/>
                <a:cs typeface="Calibri"/>
              </a:rPr>
              <a:t>s</a:t>
            </a:r>
            <a:r>
              <a:rPr sz="6000" spc="-105" dirty="0">
                <a:latin typeface="Calibri"/>
                <a:cs typeface="Calibri"/>
              </a:rPr>
              <a:t> </a:t>
            </a:r>
            <a:r>
              <a:rPr sz="6000" spc="-180" dirty="0">
                <a:latin typeface="Calibri"/>
                <a:cs typeface="Calibri"/>
              </a:rPr>
              <a:t>L</a:t>
            </a:r>
            <a:r>
              <a:rPr sz="6000" spc="-145" dirty="0">
                <a:latin typeface="Calibri"/>
                <a:cs typeface="Calibri"/>
              </a:rPr>
              <a:t>t</a:t>
            </a:r>
            <a:r>
              <a:rPr sz="6000" spc="-114" dirty="0">
                <a:latin typeface="Calibri"/>
                <a:cs typeface="Calibri"/>
              </a:rPr>
              <a:t>d</a:t>
            </a:r>
            <a:r>
              <a:rPr sz="6000" spc="-50" dirty="0">
                <a:latin typeface="Calibri"/>
                <a:cs typeface="Calibri"/>
              </a:rPr>
              <a:t>.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2311" y="477012"/>
            <a:ext cx="7199376" cy="3340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20" dirty="0" smtClean="0"/>
              <a:t>차단방역과 사람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437489" y="1272683"/>
            <a:ext cx="8023225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5" dirty="0" smtClean="0">
                <a:latin typeface="Calibri"/>
                <a:cs typeface="Calibri"/>
              </a:rPr>
              <a:t>명확하고 실질적인 관리방안을 수립하고 엄격하게 실행한다 </a:t>
            </a:r>
            <a:r>
              <a:rPr lang="en-US" altLang="ko-KR" sz="2000" spc="5" dirty="0" smtClean="0">
                <a:latin typeface="Calibri"/>
                <a:cs typeface="Calibri"/>
              </a:rPr>
              <a:t>–</a:t>
            </a:r>
            <a:r>
              <a:rPr lang="ko-KR" altLang="en-US" sz="2000" spc="5" dirty="0" err="1" smtClean="0">
                <a:latin typeface="Calibri"/>
                <a:cs typeface="Calibri"/>
              </a:rPr>
              <a:t>예외되는</a:t>
            </a:r>
            <a:r>
              <a:rPr lang="ko-KR" altLang="en-US" sz="2000" spc="5" dirty="0" smtClean="0">
                <a:latin typeface="Calibri"/>
                <a:cs typeface="Calibri"/>
              </a:rPr>
              <a:t> 항목들이 없도록 한다</a:t>
            </a:r>
            <a:r>
              <a:rPr sz="2000" dirty="0" smtClean="0">
                <a:latin typeface="Calibri"/>
                <a:cs typeface="Calibri"/>
              </a:rPr>
              <a:t>.– </a:t>
            </a:r>
            <a:r>
              <a:rPr lang="ko-KR" altLang="en-US" sz="2000" dirty="0" smtClean="0">
                <a:latin typeface="Calibri"/>
                <a:cs typeface="Calibri"/>
              </a:rPr>
              <a:t>구내식당</a:t>
            </a:r>
            <a:r>
              <a:rPr lang="en-US" altLang="ko-KR" sz="2000" dirty="0" smtClean="0">
                <a:latin typeface="Calibri"/>
                <a:cs typeface="Calibri"/>
              </a:rPr>
              <a:t>, </a:t>
            </a:r>
            <a:r>
              <a:rPr lang="ko-KR" altLang="en-US" sz="2000" dirty="0" smtClean="0">
                <a:latin typeface="Calibri"/>
                <a:cs typeface="Calibri"/>
              </a:rPr>
              <a:t>세탁소</a:t>
            </a:r>
            <a:r>
              <a:rPr lang="en-US" altLang="ko-KR" sz="2000" dirty="0" smtClean="0">
                <a:latin typeface="Calibri"/>
                <a:cs typeface="Calibri"/>
              </a:rPr>
              <a:t>, </a:t>
            </a:r>
            <a:r>
              <a:rPr lang="ko-KR" altLang="en-US" sz="2000" dirty="0" smtClean="0">
                <a:latin typeface="Calibri"/>
                <a:cs typeface="Calibri"/>
              </a:rPr>
              <a:t>장비</a:t>
            </a:r>
            <a:r>
              <a:rPr lang="en-US" altLang="ko-KR" sz="2000" dirty="0" smtClean="0">
                <a:latin typeface="Calibri"/>
                <a:cs typeface="Calibri"/>
              </a:rPr>
              <a:t> </a:t>
            </a:r>
            <a:r>
              <a:rPr lang="ko-KR" altLang="en-US" sz="2000" dirty="0" smtClean="0">
                <a:latin typeface="Calibri"/>
                <a:cs typeface="Calibri"/>
              </a:rPr>
              <a:t>등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실행할 수 없는 사항은 삭제한다</a:t>
            </a:r>
            <a:r>
              <a:rPr lang="en-US" altLang="ko-KR" sz="200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방문자와 관리를 위한 접근을 최소화하고 방문자를 모두 기록한다</a:t>
            </a:r>
            <a:r>
              <a:rPr lang="en-US" altLang="ko-KR" sz="2000" dirty="0" smtClean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ts val="228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 위험요소에 따른 순서로 농장을 방문한다</a:t>
            </a:r>
            <a:r>
              <a:rPr lang="en-US" altLang="ko-KR" sz="2000" dirty="0">
                <a:latin typeface="Calibri"/>
                <a:cs typeface="Calibri"/>
              </a:rPr>
              <a:t> </a:t>
            </a:r>
            <a:r>
              <a:rPr lang="en-US" altLang="ko-KR" sz="2000" dirty="0" smtClean="0">
                <a:latin typeface="Calibri"/>
                <a:cs typeface="Calibri"/>
              </a:rPr>
              <a:t>– </a:t>
            </a:r>
            <a:r>
              <a:rPr lang="ko-KR" altLang="en-US" sz="2000" dirty="0" smtClean="0">
                <a:latin typeface="Calibri"/>
                <a:cs typeface="Calibri"/>
              </a:rPr>
              <a:t>젊은 사람 </a:t>
            </a:r>
            <a:r>
              <a:rPr lang="en-US" altLang="ko-KR" sz="2000" dirty="0" smtClean="0">
                <a:latin typeface="Calibri"/>
                <a:cs typeface="Calibri"/>
              </a:rPr>
              <a:t>-&gt; </a:t>
            </a:r>
            <a:r>
              <a:rPr lang="ko-KR" altLang="en-US" sz="2000" dirty="0" smtClean="0">
                <a:latin typeface="Calibri"/>
                <a:cs typeface="Calibri"/>
              </a:rPr>
              <a:t>늙은 사람</a:t>
            </a:r>
            <a:r>
              <a:rPr lang="en-US" altLang="ko-KR" sz="2000" dirty="0" smtClean="0">
                <a:latin typeface="Calibri"/>
                <a:cs typeface="Calibri"/>
              </a:rPr>
              <a:t> </a:t>
            </a:r>
            <a:r>
              <a:rPr lang="ko-KR" altLang="en-US" sz="2000" dirty="0" smtClean="0">
                <a:latin typeface="Calibri"/>
                <a:cs typeface="Calibri"/>
              </a:rPr>
              <a:t>등</a:t>
            </a:r>
            <a:endParaRPr sz="2000" dirty="0">
              <a:latin typeface="Calibri"/>
              <a:cs typeface="Calibri"/>
            </a:endParaRPr>
          </a:p>
          <a:p>
            <a:pPr marL="241300" marR="122555" indent="-228600">
              <a:lnSpc>
                <a:spcPts val="216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165" dirty="0" smtClean="0">
                <a:latin typeface="Calibri"/>
                <a:cs typeface="Calibri"/>
              </a:rPr>
              <a:t>신발</a:t>
            </a:r>
            <a:r>
              <a:rPr lang="en-US" altLang="ko-KR" sz="2000" spc="-165" dirty="0" smtClean="0">
                <a:latin typeface="Calibri"/>
                <a:cs typeface="Calibri"/>
              </a:rPr>
              <a:t>, </a:t>
            </a:r>
            <a:r>
              <a:rPr lang="ko-KR" altLang="en-US" sz="2000" spc="-165" dirty="0" smtClean="0">
                <a:latin typeface="Calibri"/>
                <a:cs typeface="Calibri"/>
              </a:rPr>
              <a:t>운송장비 </a:t>
            </a:r>
            <a:r>
              <a:rPr lang="en-US" altLang="ko-KR" sz="2000" spc="-165" dirty="0" smtClean="0">
                <a:latin typeface="Calibri"/>
                <a:cs typeface="Calibri"/>
              </a:rPr>
              <a:t>, </a:t>
            </a:r>
            <a:r>
              <a:rPr lang="ko-KR" altLang="en-US" sz="2000" spc="-165" dirty="0" err="1" smtClean="0">
                <a:latin typeface="Calibri"/>
                <a:cs typeface="Calibri"/>
              </a:rPr>
              <a:t>장화등의</a:t>
            </a:r>
            <a:r>
              <a:rPr lang="ko-KR" altLang="en-US" sz="2000" spc="-165" dirty="0" smtClean="0">
                <a:latin typeface="Calibri"/>
                <a:cs typeface="Calibri"/>
              </a:rPr>
              <a:t> 관리에 특별히 </a:t>
            </a:r>
            <a:r>
              <a:rPr lang="ko-KR" altLang="en-US" sz="2000" spc="-165" dirty="0" err="1" smtClean="0">
                <a:latin typeface="Calibri"/>
                <a:cs typeface="Calibri"/>
              </a:rPr>
              <a:t>신경쓴다</a:t>
            </a:r>
            <a:r>
              <a:rPr lang="en-US" altLang="ko-KR" sz="2000" spc="-16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옷과 세탁물을 관리하는 특별한 구역을 운영하고 깨끗하게 관리한다</a:t>
            </a:r>
            <a:r>
              <a:rPr lang="en-US" altLang="ko-KR" sz="200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물 수조</a:t>
            </a:r>
            <a:r>
              <a:rPr lang="en-US" altLang="ko-KR" sz="2000" dirty="0" smtClean="0">
                <a:latin typeface="Calibri"/>
                <a:cs typeface="Calibri"/>
              </a:rPr>
              <a:t>, </a:t>
            </a:r>
            <a:r>
              <a:rPr lang="ko-KR" altLang="en-US" sz="2000" dirty="0" smtClean="0">
                <a:latin typeface="Calibri"/>
                <a:cs typeface="Calibri"/>
              </a:rPr>
              <a:t>수건</a:t>
            </a:r>
            <a:r>
              <a:rPr lang="en-US" altLang="ko-KR" sz="2000" dirty="0" smtClean="0">
                <a:latin typeface="Calibri"/>
                <a:cs typeface="Calibri"/>
              </a:rPr>
              <a:t>, </a:t>
            </a:r>
            <a:r>
              <a:rPr lang="ko-KR" altLang="en-US" sz="2000" dirty="0" err="1" smtClean="0">
                <a:latin typeface="Calibri"/>
                <a:cs typeface="Calibri"/>
              </a:rPr>
              <a:t>손소독제를</a:t>
            </a:r>
            <a:r>
              <a:rPr lang="ko-KR" altLang="en-US" sz="2000" dirty="0" smtClean="0">
                <a:latin typeface="Calibri"/>
                <a:cs typeface="Calibri"/>
              </a:rPr>
              <a:t> 보급한다</a:t>
            </a:r>
            <a:r>
              <a:rPr lang="en-US" altLang="ko-KR" sz="200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5" dirty="0" smtClean="0">
                <a:latin typeface="Calibri"/>
                <a:cs typeface="Calibri"/>
              </a:rPr>
              <a:t>직원들은 퇴근 후 타 가금류와의 접촉을 금한다</a:t>
            </a:r>
            <a:r>
              <a:rPr lang="en-US" altLang="ko-KR" sz="2000" spc="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6677" y="1256538"/>
            <a:ext cx="1440180" cy="4608830"/>
          </a:xfrm>
          <a:custGeom>
            <a:avLst/>
            <a:gdLst/>
            <a:ahLst/>
            <a:cxnLst/>
            <a:rect l="l" t="t" r="r" b="b"/>
            <a:pathLst>
              <a:path w="1440179" h="4608830">
                <a:moveTo>
                  <a:pt x="0" y="4608576"/>
                </a:moveTo>
                <a:lnTo>
                  <a:pt x="1440179" y="4608576"/>
                </a:lnTo>
                <a:lnTo>
                  <a:pt x="1440179" y="0"/>
                </a:lnTo>
                <a:lnTo>
                  <a:pt x="0" y="0"/>
                </a:lnTo>
                <a:lnTo>
                  <a:pt x="0" y="4608576"/>
                </a:lnTo>
                <a:close/>
              </a:path>
            </a:pathLst>
          </a:custGeom>
          <a:ln w="32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5514" y="1256538"/>
            <a:ext cx="1440180" cy="4608830"/>
          </a:xfrm>
          <a:custGeom>
            <a:avLst/>
            <a:gdLst/>
            <a:ahLst/>
            <a:cxnLst/>
            <a:rect l="l" t="t" r="r" b="b"/>
            <a:pathLst>
              <a:path w="1440179" h="4608830">
                <a:moveTo>
                  <a:pt x="0" y="4608576"/>
                </a:moveTo>
                <a:lnTo>
                  <a:pt x="1440180" y="4608576"/>
                </a:lnTo>
                <a:lnTo>
                  <a:pt x="1440180" y="0"/>
                </a:lnTo>
                <a:lnTo>
                  <a:pt x="0" y="0"/>
                </a:lnTo>
                <a:lnTo>
                  <a:pt x="0" y="4608576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6858" y="4496561"/>
            <a:ext cx="1438910" cy="1369060"/>
          </a:xfrm>
          <a:custGeom>
            <a:avLst/>
            <a:gdLst/>
            <a:ahLst/>
            <a:cxnLst/>
            <a:rect l="l" t="t" r="r" b="b"/>
            <a:pathLst>
              <a:path w="1438910" h="1369060">
                <a:moveTo>
                  <a:pt x="0" y="1368552"/>
                </a:moveTo>
                <a:lnTo>
                  <a:pt x="1438656" y="1368552"/>
                </a:lnTo>
                <a:lnTo>
                  <a:pt x="1438656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6677" y="5577078"/>
            <a:ext cx="1440180" cy="288290"/>
          </a:xfrm>
          <a:custGeom>
            <a:avLst/>
            <a:gdLst/>
            <a:ahLst/>
            <a:cxnLst/>
            <a:rect l="l" t="t" r="r" b="b"/>
            <a:pathLst>
              <a:path w="1440179" h="288289">
                <a:moveTo>
                  <a:pt x="0" y="288036"/>
                </a:moveTo>
                <a:lnTo>
                  <a:pt x="1440179" y="288036"/>
                </a:lnTo>
                <a:lnTo>
                  <a:pt x="1440179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5514" y="5577078"/>
            <a:ext cx="1440180" cy="288290"/>
          </a:xfrm>
          <a:custGeom>
            <a:avLst/>
            <a:gdLst/>
            <a:ahLst/>
            <a:cxnLst/>
            <a:rect l="l" t="t" r="r" b="b"/>
            <a:pathLst>
              <a:path w="1440179" h="288289">
                <a:moveTo>
                  <a:pt x="0" y="288036"/>
                </a:moveTo>
                <a:lnTo>
                  <a:pt x="1440180" y="288036"/>
                </a:lnTo>
                <a:lnTo>
                  <a:pt x="1440180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6858" y="5648705"/>
            <a:ext cx="215265" cy="216535"/>
          </a:xfrm>
          <a:custGeom>
            <a:avLst/>
            <a:gdLst/>
            <a:ahLst/>
            <a:cxnLst/>
            <a:rect l="l" t="t" r="r" b="b"/>
            <a:pathLst>
              <a:path w="215264" h="216535">
                <a:moveTo>
                  <a:pt x="0" y="216408"/>
                </a:moveTo>
                <a:lnTo>
                  <a:pt x="214884" y="216408"/>
                </a:lnTo>
                <a:lnTo>
                  <a:pt x="214884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1302" y="4496561"/>
            <a:ext cx="216535" cy="144780"/>
          </a:xfrm>
          <a:custGeom>
            <a:avLst/>
            <a:gdLst/>
            <a:ahLst/>
            <a:cxnLst/>
            <a:rect l="l" t="t" r="r" b="b"/>
            <a:pathLst>
              <a:path w="216535" h="144779">
                <a:moveTo>
                  <a:pt x="0" y="144780"/>
                </a:moveTo>
                <a:lnTo>
                  <a:pt x="216408" y="144780"/>
                </a:lnTo>
                <a:lnTo>
                  <a:pt x="216408" y="0"/>
                </a:lnTo>
                <a:lnTo>
                  <a:pt x="0" y="0"/>
                </a:lnTo>
                <a:lnTo>
                  <a:pt x="0" y="144780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6858" y="4496561"/>
            <a:ext cx="504825" cy="360045"/>
          </a:xfrm>
          <a:custGeom>
            <a:avLst/>
            <a:gdLst/>
            <a:ahLst/>
            <a:cxnLst/>
            <a:rect l="l" t="t" r="r" b="b"/>
            <a:pathLst>
              <a:path w="504825" h="360045">
                <a:moveTo>
                  <a:pt x="0" y="359663"/>
                </a:moveTo>
                <a:lnTo>
                  <a:pt x="504443" y="359663"/>
                </a:lnTo>
                <a:lnTo>
                  <a:pt x="50444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1302" y="4641341"/>
            <a:ext cx="216535" cy="215265"/>
          </a:xfrm>
          <a:custGeom>
            <a:avLst/>
            <a:gdLst/>
            <a:ahLst/>
            <a:cxnLst/>
            <a:rect l="l" t="t" r="r" b="b"/>
            <a:pathLst>
              <a:path w="216535" h="215264">
                <a:moveTo>
                  <a:pt x="0" y="214884"/>
                </a:moveTo>
                <a:lnTo>
                  <a:pt x="216408" y="214884"/>
                </a:lnTo>
                <a:lnTo>
                  <a:pt x="216408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2594" y="5145785"/>
            <a:ext cx="502920" cy="719455"/>
          </a:xfrm>
          <a:custGeom>
            <a:avLst/>
            <a:gdLst/>
            <a:ahLst/>
            <a:cxnLst/>
            <a:rect l="l" t="t" r="r" b="b"/>
            <a:pathLst>
              <a:path w="502920" h="719454">
                <a:moveTo>
                  <a:pt x="0" y="719327"/>
                </a:moveTo>
                <a:lnTo>
                  <a:pt x="502920" y="719327"/>
                </a:lnTo>
                <a:lnTo>
                  <a:pt x="502920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6858" y="5145785"/>
            <a:ext cx="360045" cy="358140"/>
          </a:xfrm>
          <a:custGeom>
            <a:avLst/>
            <a:gdLst/>
            <a:ahLst/>
            <a:cxnLst/>
            <a:rect l="l" t="t" r="r" b="b"/>
            <a:pathLst>
              <a:path w="360045" h="358139">
                <a:moveTo>
                  <a:pt x="0" y="358139"/>
                </a:moveTo>
                <a:lnTo>
                  <a:pt x="359663" y="358139"/>
                </a:lnTo>
                <a:lnTo>
                  <a:pt x="359663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6521" y="5145785"/>
            <a:ext cx="361315" cy="358140"/>
          </a:xfrm>
          <a:custGeom>
            <a:avLst/>
            <a:gdLst/>
            <a:ahLst/>
            <a:cxnLst/>
            <a:rect l="l" t="t" r="r" b="b"/>
            <a:pathLst>
              <a:path w="361314" h="358139">
                <a:moveTo>
                  <a:pt x="0" y="358139"/>
                </a:moveTo>
                <a:lnTo>
                  <a:pt x="361188" y="358139"/>
                </a:lnTo>
                <a:lnTo>
                  <a:pt x="361188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1302" y="5503926"/>
            <a:ext cx="431800" cy="360045"/>
          </a:xfrm>
          <a:custGeom>
            <a:avLst/>
            <a:gdLst/>
            <a:ahLst/>
            <a:cxnLst/>
            <a:rect l="l" t="t" r="r" b="b"/>
            <a:pathLst>
              <a:path w="431800" h="360045">
                <a:moveTo>
                  <a:pt x="0" y="359664"/>
                </a:moveTo>
                <a:lnTo>
                  <a:pt x="431291" y="359664"/>
                </a:lnTo>
                <a:lnTo>
                  <a:pt x="431291" y="0"/>
                </a:lnTo>
                <a:lnTo>
                  <a:pt x="0" y="0"/>
                </a:lnTo>
                <a:lnTo>
                  <a:pt x="0" y="359664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5826" y="6296405"/>
            <a:ext cx="5834380" cy="0"/>
          </a:xfrm>
          <a:custGeom>
            <a:avLst/>
            <a:gdLst/>
            <a:ahLst/>
            <a:cxnLst/>
            <a:rect l="l" t="t" r="r" b="b"/>
            <a:pathLst>
              <a:path w="5834380">
                <a:moveTo>
                  <a:pt x="5833872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55826" y="4856226"/>
            <a:ext cx="0" cy="1440180"/>
          </a:xfrm>
          <a:custGeom>
            <a:avLst/>
            <a:gdLst/>
            <a:ahLst/>
            <a:cxnLst/>
            <a:rect l="l" t="t" r="r" b="b"/>
            <a:pathLst>
              <a:path h="1440179">
                <a:moveTo>
                  <a:pt x="0" y="0"/>
                </a:moveTo>
                <a:lnTo>
                  <a:pt x="0" y="144018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55826" y="4856226"/>
            <a:ext cx="721360" cy="0"/>
          </a:xfrm>
          <a:custGeom>
            <a:avLst/>
            <a:gdLst/>
            <a:ahLst/>
            <a:cxnLst/>
            <a:rect l="l" t="t" r="r" b="b"/>
            <a:pathLst>
              <a:path w="721360">
                <a:moveTo>
                  <a:pt x="720851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89697" y="4856226"/>
            <a:ext cx="0" cy="1440180"/>
          </a:xfrm>
          <a:custGeom>
            <a:avLst/>
            <a:gdLst/>
            <a:ahLst/>
            <a:cxnLst/>
            <a:rect l="l" t="t" r="r" b="b"/>
            <a:pathLst>
              <a:path h="1440179">
                <a:moveTo>
                  <a:pt x="0" y="1440180"/>
                </a:moveTo>
                <a:lnTo>
                  <a:pt x="0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97218" y="4856226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79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68466" y="2026018"/>
            <a:ext cx="44259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800" dirty="0" smtClean="0">
                <a:latin typeface="Verdana"/>
                <a:cs typeface="Verdana"/>
              </a:rPr>
              <a:t>축사 </a:t>
            </a:r>
            <a:r>
              <a:rPr lang="en-US" altLang="ko-KR" sz="800" dirty="0" smtClean="0">
                <a:latin typeface="Verdana"/>
                <a:cs typeface="Verdana"/>
              </a:rPr>
              <a:t>2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86836" y="2026018"/>
            <a:ext cx="44259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800" dirty="0" smtClean="0">
                <a:latin typeface="Verdana"/>
                <a:cs typeface="Verdana"/>
              </a:rPr>
              <a:t>축사 </a:t>
            </a:r>
            <a:r>
              <a:rPr lang="en-US" altLang="ko-KR" sz="800" dirty="0" smtClean="0">
                <a:latin typeface="Verdana"/>
                <a:cs typeface="Verdana"/>
              </a:rPr>
              <a:t>1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31057" y="6153150"/>
            <a:ext cx="76200" cy="288290"/>
          </a:xfrm>
          <a:custGeom>
            <a:avLst/>
            <a:gdLst/>
            <a:ahLst/>
            <a:cxnLst/>
            <a:rect l="l" t="t" r="r" b="b"/>
            <a:pathLst>
              <a:path w="76200" h="288289">
                <a:moveTo>
                  <a:pt x="28193" y="211836"/>
                </a:moveTo>
                <a:lnTo>
                  <a:pt x="0" y="211836"/>
                </a:lnTo>
                <a:lnTo>
                  <a:pt x="38100" y="288036"/>
                </a:lnTo>
                <a:lnTo>
                  <a:pt x="69850" y="224536"/>
                </a:lnTo>
                <a:lnTo>
                  <a:pt x="28193" y="224536"/>
                </a:lnTo>
                <a:lnTo>
                  <a:pt x="28193" y="211836"/>
                </a:lnTo>
                <a:close/>
              </a:path>
              <a:path w="76200" h="288289">
                <a:moveTo>
                  <a:pt x="48006" y="63500"/>
                </a:moveTo>
                <a:lnTo>
                  <a:pt x="28193" y="63500"/>
                </a:lnTo>
                <a:lnTo>
                  <a:pt x="28193" y="224536"/>
                </a:lnTo>
                <a:lnTo>
                  <a:pt x="48006" y="224536"/>
                </a:lnTo>
                <a:lnTo>
                  <a:pt x="48006" y="63500"/>
                </a:lnTo>
                <a:close/>
              </a:path>
              <a:path w="76200" h="288289">
                <a:moveTo>
                  <a:pt x="76200" y="211836"/>
                </a:moveTo>
                <a:lnTo>
                  <a:pt x="48006" y="211836"/>
                </a:lnTo>
                <a:lnTo>
                  <a:pt x="48006" y="224536"/>
                </a:lnTo>
                <a:lnTo>
                  <a:pt x="69850" y="224536"/>
                </a:lnTo>
                <a:lnTo>
                  <a:pt x="76200" y="211836"/>
                </a:lnTo>
                <a:close/>
              </a:path>
              <a:path w="76200" h="288289">
                <a:moveTo>
                  <a:pt x="38100" y="0"/>
                </a:moveTo>
                <a:lnTo>
                  <a:pt x="0" y="76200"/>
                </a:lnTo>
                <a:lnTo>
                  <a:pt x="28193" y="76200"/>
                </a:lnTo>
                <a:lnTo>
                  <a:pt x="28193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88289">
                <a:moveTo>
                  <a:pt x="69850" y="63500"/>
                </a:moveTo>
                <a:lnTo>
                  <a:pt x="48006" y="63500"/>
                </a:lnTo>
                <a:lnTo>
                  <a:pt x="48006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38421" y="5721858"/>
            <a:ext cx="76200" cy="288290"/>
          </a:xfrm>
          <a:custGeom>
            <a:avLst/>
            <a:gdLst/>
            <a:ahLst/>
            <a:cxnLst/>
            <a:rect l="l" t="t" r="r" b="b"/>
            <a:pathLst>
              <a:path w="76200" h="288289">
                <a:moveTo>
                  <a:pt x="28193" y="211835"/>
                </a:moveTo>
                <a:lnTo>
                  <a:pt x="0" y="211835"/>
                </a:lnTo>
                <a:lnTo>
                  <a:pt x="38100" y="288035"/>
                </a:lnTo>
                <a:lnTo>
                  <a:pt x="69850" y="224535"/>
                </a:lnTo>
                <a:lnTo>
                  <a:pt x="28193" y="224535"/>
                </a:lnTo>
                <a:lnTo>
                  <a:pt x="28193" y="211835"/>
                </a:lnTo>
                <a:close/>
              </a:path>
              <a:path w="76200" h="288289">
                <a:moveTo>
                  <a:pt x="48005" y="63499"/>
                </a:moveTo>
                <a:lnTo>
                  <a:pt x="28193" y="63499"/>
                </a:lnTo>
                <a:lnTo>
                  <a:pt x="28193" y="224535"/>
                </a:lnTo>
                <a:lnTo>
                  <a:pt x="48005" y="224535"/>
                </a:lnTo>
                <a:lnTo>
                  <a:pt x="48005" y="63499"/>
                </a:lnTo>
                <a:close/>
              </a:path>
              <a:path w="76200" h="288289">
                <a:moveTo>
                  <a:pt x="76200" y="211835"/>
                </a:moveTo>
                <a:lnTo>
                  <a:pt x="48005" y="211835"/>
                </a:lnTo>
                <a:lnTo>
                  <a:pt x="48005" y="224535"/>
                </a:lnTo>
                <a:lnTo>
                  <a:pt x="69850" y="224535"/>
                </a:lnTo>
                <a:lnTo>
                  <a:pt x="76200" y="211835"/>
                </a:lnTo>
                <a:close/>
              </a:path>
              <a:path w="76200" h="288289">
                <a:moveTo>
                  <a:pt x="38100" y="0"/>
                </a:moveTo>
                <a:lnTo>
                  <a:pt x="0" y="76199"/>
                </a:lnTo>
                <a:lnTo>
                  <a:pt x="28193" y="76199"/>
                </a:lnTo>
                <a:lnTo>
                  <a:pt x="28193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288289">
                <a:moveTo>
                  <a:pt x="69850" y="63499"/>
                </a:moveTo>
                <a:lnTo>
                  <a:pt x="48005" y="63499"/>
                </a:lnTo>
                <a:lnTo>
                  <a:pt x="48005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30902" y="5721858"/>
            <a:ext cx="76200" cy="288290"/>
          </a:xfrm>
          <a:custGeom>
            <a:avLst/>
            <a:gdLst/>
            <a:ahLst/>
            <a:cxnLst/>
            <a:rect l="l" t="t" r="r" b="b"/>
            <a:pathLst>
              <a:path w="76200" h="288289">
                <a:moveTo>
                  <a:pt x="28194" y="211835"/>
                </a:moveTo>
                <a:lnTo>
                  <a:pt x="0" y="211835"/>
                </a:lnTo>
                <a:lnTo>
                  <a:pt x="38100" y="288035"/>
                </a:lnTo>
                <a:lnTo>
                  <a:pt x="69850" y="224535"/>
                </a:lnTo>
                <a:lnTo>
                  <a:pt x="28194" y="224535"/>
                </a:lnTo>
                <a:lnTo>
                  <a:pt x="28194" y="211835"/>
                </a:lnTo>
                <a:close/>
              </a:path>
              <a:path w="76200" h="288289">
                <a:moveTo>
                  <a:pt x="48006" y="63499"/>
                </a:moveTo>
                <a:lnTo>
                  <a:pt x="28194" y="63499"/>
                </a:lnTo>
                <a:lnTo>
                  <a:pt x="28194" y="224535"/>
                </a:lnTo>
                <a:lnTo>
                  <a:pt x="48006" y="224535"/>
                </a:lnTo>
                <a:lnTo>
                  <a:pt x="48006" y="63499"/>
                </a:lnTo>
                <a:close/>
              </a:path>
              <a:path w="76200" h="288289">
                <a:moveTo>
                  <a:pt x="76200" y="211835"/>
                </a:moveTo>
                <a:lnTo>
                  <a:pt x="48006" y="211835"/>
                </a:lnTo>
                <a:lnTo>
                  <a:pt x="48006" y="224535"/>
                </a:lnTo>
                <a:lnTo>
                  <a:pt x="69850" y="224535"/>
                </a:lnTo>
                <a:lnTo>
                  <a:pt x="76200" y="211835"/>
                </a:lnTo>
                <a:close/>
              </a:path>
              <a:path w="76200" h="288289">
                <a:moveTo>
                  <a:pt x="38100" y="0"/>
                </a:moveTo>
                <a:lnTo>
                  <a:pt x="0" y="76199"/>
                </a:lnTo>
                <a:lnTo>
                  <a:pt x="28194" y="76199"/>
                </a:lnTo>
                <a:lnTo>
                  <a:pt x="28194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288289">
                <a:moveTo>
                  <a:pt x="69850" y="63499"/>
                </a:moveTo>
                <a:lnTo>
                  <a:pt x="48006" y="63499"/>
                </a:lnTo>
                <a:lnTo>
                  <a:pt x="48006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13782" y="4962905"/>
            <a:ext cx="287020" cy="76200"/>
          </a:xfrm>
          <a:custGeom>
            <a:avLst/>
            <a:gdLst/>
            <a:ahLst/>
            <a:cxnLst/>
            <a:rect l="l" t="t" r="r" b="b"/>
            <a:pathLst>
              <a:path w="28702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6"/>
                </a:lnTo>
                <a:lnTo>
                  <a:pt x="63500" y="48006"/>
                </a:lnTo>
                <a:lnTo>
                  <a:pt x="63500" y="28194"/>
                </a:lnTo>
                <a:lnTo>
                  <a:pt x="76200" y="28194"/>
                </a:lnTo>
                <a:lnTo>
                  <a:pt x="76200" y="0"/>
                </a:lnTo>
                <a:close/>
              </a:path>
              <a:path w="287020" h="76200">
                <a:moveTo>
                  <a:pt x="210312" y="0"/>
                </a:moveTo>
                <a:lnTo>
                  <a:pt x="210312" y="76200"/>
                </a:lnTo>
                <a:lnTo>
                  <a:pt x="266700" y="48006"/>
                </a:lnTo>
                <a:lnTo>
                  <a:pt x="223012" y="48006"/>
                </a:lnTo>
                <a:lnTo>
                  <a:pt x="223012" y="28194"/>
                </a:lnTo>
                <a:lnTo>
                  <a:pt x="266700" y="28194"/>
                </a:lnTo>
                <a:lnTo>
                  <a:pt x="210312" y="0"/>
                </a:lnTo>
                <a:close/>
              </a:path>
              <a:path w="287020" h="76200">
                <a:moveTo>
                  <a:pt x="76200" y="28194"/>
                </a:moveTo>
                <a:lnTo>
                  <a:pt x="63500" y="28194"/>
                </a:lnTo>
                <a:lnTo>
                  <a:pt x="63500" y="48006"/>
                </a:lnTo>
                <a:lnTo>
                  <a:pt x="76200" y="48006"/>
                </a:lnTo>
                <a:lnTo>
                  <a:pt x="76200" y="28194"/>
                </a:lnTo>
                <a:close/>
              </a:path>
              <a:path w="287020" h="76200">
                <a:moveTo>
                  <a:pt x="210312" y="28194"/>
                </a:moveTo>
                <a:lnTo>
                  <a:pt x="76200" y="28194"/>
                </a:lnTo>
                <a:lnTo>
                  <a:pt x="76200" y="48006"/>
                </a:lnTo>
                <a:lnTo>
                  <a:pt x="210312" y="48006"/>
                </a:lnTo>
                <a:lnTo>
                  <a:pt x="210312" y="28194"/>
                </a:lnTo>
                <a:close/>
              </a:path>
              <a:path w="287020" h="76200">
                <a:moveTo>
                  <a:pt x="266700" y="28194"/>
                </a:moveTo>
                <a:lnTo>
                  <a:pt x="223012" y="28194"/>
                </a:lnTo>
                <a:lnTo>
                  <a:pt x="223012" y="48006"/>
                </a:lnTo>
                <a:lnTo>
                  <a:pt x="266700" y="48006"/>
                </a:lnTo>
                <a:lnTo>
                  <a:pt x="286512" y="38100"/>
                </a:lnTo>
                <a:lnTo>
                  <a:pt x="266700" y="2819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3602" y="4962905"/>
            <a:ext cx="287020" cy="76200"/>
          </a:xfrm>
          <a:custGeom>
            <a:avLst/>
            <a:gdLst/>
            <a:ahLst/>
            <a:cxnLst/>
            <a:rect l="l" t="t" r="r" b="b"/>
            <a:pathLst>
              <a:path w="28702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6"/>
                </a:lnTo>
                <a:lnTo>
                  <a:pt x="63500" y="48006"/>
                </a:lnTo>
                <a:lnTo>
                  <a:pt x="63500" y="28194"/>
                </a:lnTo>
                <a:lnTo>
                  <a:pt x="76200" y="28194"/>
                </a:lnTo>
                <a:lnTo>
                  <a:pt x="76200" y="0"/>
                </a:lnTo>
                <a:close/>
              </a:path>
              <a:path w="287020" h="76200">
                <a:moveTo>
                  <a:pt x="210312" y="0"/>
                </a:moveTo>
                <a:lnTo>
                  <a:pt x="210312" y="76200"/>
                </a:lnTo>
                <a:lnTo>
                  <a:pt x="266700" y="48006"/>
                </a:lnTo>
                <a:lnTo>
                  <a:pt x="223012" y="48006"/>
                </a:lnTo>
                <a:lnTo>
                  <a:pt x="223012" y="28194"/>
                </a:lnTo>
                <a:lnTo>
                  <a:pt x="266700" y="28194"/>
                </a:lnTo>
                <a:lnTo>
                  <a:pt x="210312" y="0"/>
                </a:lnTo>
                <a:close/>
              </a:path>
              <a:path w="287020" h="76200">
                <a:moveTo>
                  <a:pt x="76200" y="28194"/>
                </a:moveTo>
                <a:lnTo>
                  <a:pt x="63500" y="28194"/>
                </a:lnTo>
                <a:lnTo>
                  <a:pt x="63500" y="48006"/>
                </a:lnTo>
                <a:lnTo>
                  <a:pt x="76200" y="48006"/>
                </a:lnTo>
                <a:lnTo>
                  <a:pt x="76200" y="28194"/>
                </a:lnTo>
                <a:close/>
              </a:path>
              <a:path w="287020" h="76200">
                <a:moveTo>
                  <a:pt x="210312" y="28194"/>
                </a:moveTo>
                <a:lnTo>
                  <a:pt x="76200" y="28194"/>
                </a:lnTo>
                <a:lnTo>
                  <a:pt x="76200" y="48006"/>
                </a:lnTo>
                <a:lnTo>
                  <a:pt x="210312" y="48006"/>
                </a:lnTo>
                <a:lnTo>
                  <a:pt x="210312" y="28194"/>
                </a:lnTo>
                <a:close/>
              </a:path>
              <a:path w="287020" h="76200">
                <a:moveTo>
                  <a:pt x="266700" y="28194"/>
                </a:moveTo>
                <a:lnTo>
                  <a:pt x="223012" y="28194"/>
                </a:lnTo>
                <a:lnTo>
                  <a:pt x="223012" y="48006"/>
                </a:lnTo>
                <a:lnTo>
                  <a:pt x="266700" y="48006"/>
                </a:lnTo>
                <a:lnTo>
                  <a:pt x="286512" y="38100"/>
                </a:lnTo>
                <a:lnTo>
                  <a:pt x="266700" y="2819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376165" y="5627280"/>
            <a:ext cx="32067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800" dirty="0" smtClean="0">
                <a:latin typeface="Verdana"/>
                <a:cs typeface="Verdana"/>
              </a:rPr>
              <a:t>사무실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60214" y="5987859"/>
            <a:ext cx="53657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ko-KR" altLang="en-US" sz="800" dirty="0" smtClean="0">
                <a:latin typeface="Verdana"/>
                <a:cs typeface="Verdana"/>
              </a:rPr>
              <a:t>종란 </a:t>
            </a:r>
            <a:r>
              <a:rPr lang="ko-KR" altLang="en-US" sz="800" dirty="0" smtClean="0">
                <a:latin typeface="Verdana"/>
                <a:cs typeface="Verdana"/>
              </a:rPr>
              <a:t>반출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32934" y="5987859"/>
            <a:ext cx="71526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ko-KR" altLang="en-US" sz="800" spc="-5" smtClean="0">
                <a:latin typeface="Verdana"/>
                <a:cs typeface="Verdana"/>
              </a:rPr>
              <a:t>사람</a:t>
            </a:r>
            <a:r>
              <a:rPr lang="ko-KR" altLang="en-US" sz="800">
                <a:latin typeface="Verdana"/>
                <a:cs typeface="Verdana"/>
              </a:rPr>
              <a:t> </a:t>
            </a:r>
            <a:r>
              <a:rPr lang="ko-KR" altLang="en-US" sz="800" smtClean="0">
                <a:latin typeface="Verdana"/>
                <a:cs typeface="Verdana"/>
              </a:rPr>
              <a:t>출입구</a:t>
            </a:r>
            <a:endParaRPr lang="en-US" altLang="ko-KR" sz="800" spc="-5" dirty="0" smtClean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26283" y="6059182"/>
            <a:ext cx="130619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800" dirty="0" err="1" smtClean="0">
                <a:latin typeface="Verdana"/>
                <a:cs typeface="Verdana"/>
              </a:rPr>
              <a:t>사료차</a:t>
            </a:r>
            <a:r>
              <a:rPr lang="ko-KR" altLang="en-US" sz="800" dirty="0" smtClean="0">
                <a:latin typeface="Verdana"/>
                <a:cs typeface="Verdana"/>
              </a:rPr>
              <a:t> 및 </a:t>
            </a:r>
            <a:r>
              <a:rPr lang="ko-KR" altLang="en-US" sz="800" dirty="0" err="1" smtClean="0">
                <a:latin typeface="Verdana"/>
                <a:cs typeface="Verdana"/>
              </a:rPr>
              <a:t>종란차</a:t>
            </a:r>
            <a:r>
              <a:rPr lang="ko-KR" altLang="en-US" sz="800" dirty="0" smtClean="0">
                <a:latin typeface="Verdana"/>
                <a:cs typeface="Verdana"/>
              </a:rPr>
              <a:t> 접근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945385" y="5503926"/>
            <a:ext cx="360045" cy="361315"/>
          </a:xfrm>
          <a:custGeom>
            <a:avLst/>
            <a:gdLst/>
            <a:ahLst/>
            <a:cxnLst/>
            <a:rect l="l" t="t" r="r" b="b"/>
            <a:pathLst>
              <a:path w="360044" h="361314">
                <a:moveTo>
                  <a:pt x="0" y="180594"/>
                </a:moveTo>
                <a:lnTo>
                  <a:pt x="5226" y="137209"/>
                </a:lnTo>
                <a:lnTo>
                  <a:pt x="20073" y="97620"/>
                </a:lnTo>
                <a:lnTo>
                  <a:pt x="43290" y="63083"/>
                </a:lnTo>
                <a:lnTo>
                  <a:pt x="73627" y="34856"/>
                </a:lnTo>
                <a:lnTo>
                  <a:pt x="109835" y="14198"/>
                </a:lnTo>
                <a:lnTo>
                  <a:pt x="150663" y="2364"/>
                </a:lnTo>
                <a:lnTo>
                  <a:pt x="179831" y="0"/>
                </a:lnTo>
                <a:lnTo>
                  <a:pt x="194580" y="598"/>
                </a:lnTo>
                <a:lnTo>
                  <a:pt x="236671" y="9211"/>
                </a:lnTo>
                <a:lnTo>
                  <a:pt x="274557" y="27067"/>
                </a:lnTo>
                <a:lnTo>
                  <a:pt x="306990" y="52911"/>
                </a:lnTo>
                <a:lnTo>
                  <a:pt x="332719" y="85484"/>
                </a:lnTo>
                <a:lnTo>
                  <a:pt x="350495" y="123529"/>
                </a:lnTo>
                <a:lnTo>
                  <a:pt x="359067" y="165788"/>
                </a:lnTo>
                <a:lnTo>
                  <a:pt x="359663" y="180594"/>
                </a:lnTo>
                <a:lnTo>
                  <a:pt x="359067" y="195404"/>
                </a:lnTo>
                <a:lnTo>
                  <a:pt x="350495" y="237673"/>
                </a:lnTo>
                <a:lnTo>
                  <a:pt x="332719" y="275720"/>
                </a:lnTo>
                <a:lnTo>
                  <a:pt x="306990" y="308290"/>
                </a:lnTo>
                <a:lnTo>
                  <a:pt x="274557" y="334129"/>
                </a:lnTo>
                <a:lnTo>
                  <a:pt x="236671" y="351980"/>
                </a:lnTo>
                <a:lnTo>
                  <a:pt x="194580" y="360589"/>
                </a:lnTo>
                <a:lnTo>
                  <a:pt x="179831" y="361188"/>
                </a:lnTo>
                <a:lnTo>
                  <a:pt x="165083" y="360589"/>
                </a:lnTo>
                <a:lnTo>
                  <a:pt x="122992" y="351980"/>
                </a:lnTo>
                <a:lnTo>
                  <a:pt x="85106" y="334129"/>
                </a:lnTo>
                <a:lnTo>
                  <a:pt x="52673" y="308290"/>
                </a:lnTo>
                <a:lnTo>
                  <a:pt x="26944" y="275720"/>
                </a:lnTo>
                <a:lnTo>
                  <a:pt x="9168" y="237673"/>
                </a:lnTo>
                <a:lnTo>
                  <a:pt x="596" y="195404"/>
                </a:lnTo>
                <a:lnTo>
                  <a:pt x="0" y="180594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68845" y="5503926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0" y="180594"/>
                </a:moveTo>
                <a:lnTo>
                  <a:pt x="5251" y="137209"/>
                </a:lnTo>
                <a:lnTo>
                  <a:pt x="20165" y="97620"/>
                </a:lnTo>
                <a:lnTo>
                  <a:pt x="43487" y="63083"/>
                </a:lnTo>
                <a:lnTo>
                  <a:pt x="73956" y="34856"/>
                </a:lnTo>
                <a:lnTo>
                  <a:pt x="110317" y="14198"/>
                </a:lnTo>
                <a:lnTo>
                  <a:pt x="151311" y="2364"/>
                </a:lnTo>
                <a:lnTo>
                  <a:pt x="180594" y="0"/>
                </a:lnTo>
                <a:lnTo>
                  <a:pt x="195399" y="598"/>
                </a:lnTo>
                <a:lnTo>
                  <a:pt x="237658" y="9211"/>
                </a:lnTo>
                <a:lnTo>
                  <a:pt x="275703" y="27067"/>
                </a:lnTo>
                <a:lnTo>
                  <a:pt x="308276" y="52911"/>
                </a:lnTo>
                <a:lnTo>
                  <a:pt x="334120" y="85484"/>
                </a:lnTo>
                <a:lnTo>
                  <a:pt x="351976" y="123529"/>
                </a:lnTo>
                <a:lnTo>
                  <a:pt x="360589" y="165788"/>
                </a:lnTo>
                <a:lnTo>
                  <a:pt x="361187" y="180594"/>
                </a:lnTo>
                <a:lnTo>
                  <a:pt x="360589" y="195404"/>
                </a:lnTo>
                <a:lnTo>
                  <a:pt x="351976" y="237673"/>
                </a:lnTo>
                <a:lnTo>
                  <a:pt x="334120" y="275720"/>
                </a:lnTo>
                <a:lnTo>
                  <a:pt x="308276" y="308290"/>
                </a:lnTo>
                <a:lnTo>
                  <a:pt x="275703" y="334129"/>
                </a:lnTo>
                <a:lnTo>
                  <a:pt x="237658" y="351980"/>
                </a:lnTo>
                <a:lnTo>
                  <a:pt x="195399" y="360589"/>
                </a:lnTo>
                <a:lnTo>
                  <a:pt x="180594" y="361188"/>
                </a:lnTo>
                <a:lnTo>
                  <a:pt x="165788" y="360589"/>
                </a:lnTo>
                <a:lnTo>
                  <a:pt x="123529" y="351980"/>
                </a:lnTo>
                <a:lnTo>
                  <a:pt x="85484" y="334129"/>
                </a:lnTo>
                <a:lnTo>
                  <a:pt x="52911" y="308290"/>
                </a:lnTo>
                <a:lnTo>
                  <a:pt x="27067" y="275720"/>
                </a:lnTo>
                <a:lnTo>
                  <a:pt x="9211" y="237673"/>
                </a:lnTo>
                <a:lnTo>
                  <a:pt x="598" y="195404"/>
                </a:lnTo>
                <a:lnTo>
                  <a:pt x="0" y="180594"/>
                </a:lnTo>
                <a:close/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34057" y="5266677"/>
            <a:ext cx="57023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800" dirty="0" err="1" smtClean="0">
                <a:latin typeface="Verdana"/>
                <a:cs typeface="Verdana"/>
              </a:rPr>
              <a:t>사료빈</a:t>
            </a:r>
            <a:r>
              <a:rPr lang="ko-KR" altLang="en-US" sz="800" dirty="0" smtClean="0">
                <a:latin typeface="Verdana"/>
                <a:cs typeface="Verdana"/>
              </a:rPr>
              <a:t> </a:t>
            </a:r>
            <a:r>
              <a:rPr lang="en-US" altLang="ko-KR" sz="800" dirty="0" smtClean="0">
                <a:latin typeface="Verdana"/>
                <a:cs typeface="Verdana"/>
              </a:rPr>
              <a:t>1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76719" y="5266677"/>
            <a:ext cx="57023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800" dirty="0" err="1" smtClean="0">
                <a:latin typeface="Verdana"/>
                <a:cs typeface="Verdana"/>
              </a:rPr>
              <a:t>사료빈</a:t>
            </a:r>
            <a:r>
              <a:rPr lang="ko-KR" altLang="en-US" sz="800" dirty="0" smtClean="0">
                <a:latin typeface="Verdana"/>
                <a:cs typeface="Verdana"/>
              </a:rPr>
              <a:t> </a:t>
            </a:r>
            <a:r>
              <a:rPr lang="en-US" altLang="ko-KR" sz="800" dirty="0" smtClean="0">
                <a:latin typeface="Verdana"/>
                <a:cs typeface="Verdana"/>
              </a:rPr>
              <a:t>2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96690" y="5266677"/>
            <a:ext cx="464184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800" dirty="0" err="1" smtClean="0">
                <a:latin typeface="Verdana"/>
                <a:cs typeface="Verdana"/>
              </a:rPr>
              <a:t>샤</a:t>
            </a:r>
            <a:r>
              <a:rPr lang="ko-KR" altLang="en-US" sz="800" dirty="0" smtClean="0">
                <a:latin typeface="Verdana"/>
                <a:cs typeface="Verdana"/>
              </a:rPr>
              <a:t>     워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283202" y="5001005"/>
            <a:ext cx="76200" cy="288290"/>
          </a:xfrm>
          <a:custGeom>
            <a:avLst/>
            <a:gdLst/>
            <a:ahLst/>
            <a:cxnLst/>
            <a:rect l="l" t="t" r="r" b="b"/>
            <a:pathLst>
              <a:path w="76200" h="288289">
                <a:moveTo>
                  <a:pt x="28194" y="211836"/>
                </a:moveTo>
                <a:lnTo>
                  <a:pt x="0" y="211836"/>
                </a:lnTo>
                <a:lnTo>
                  <a:pt x="38100" y="288036"/>
                </a:lnTo>
                <a:lnTo>
                  <a:pt x="69850" y="224536"/>
                </a:lnTo>
                <a:lnTo>
                  <a:pt x="28194" y="224536"/>
                </a:lnTo>
                <a:lnTo>
                  <a:pt x="28194" y="211836"/>
                </a:lnTo>
                <a:close/>
              </a:path>
              <a:path w="76200" h="288289">
                <a:moveTo>
                  <a:pt x="48006" y="63500"/>
                </a:moveTo>
                <a:lnTo>
                  <a:pt x="28194" y="63500"/>
                </a:lnTo>
                <a:lnTo>
                  <a:pt x="28194" y="224536"/>
                </a:lnTo>
                <a:lnTo>
                  <a:pt x="48006" y="224536"/>
                </a:lnTo>
                <a:lnTo>
                  <a:pt x="48006" y="63500"/>
                </a:lnTo>
                <a:close/>
              </a:path>
              <a:path w="76200" h="288289">
                <a:moveTo>
                  <a:pt x="76200" y="211836"/>
                </a:moveTo>
                <a:lnTo>
                  <a:pt x="48006" y="211836"/>
                </a:lnTo>
                <a:lnTo>
                  <a:pt x="48006" y="224536"/>
                </a:lnTo>
                <a:lnTo>
                  <a:pt x="69850" y="224536"/>
                </a:lnTo>
                <a:lnTo>
                  <a:pt x="76200" y="211836"/>
                </a:lnTo>
                <a:close/>
              </a:path>
              <a:path w="76200" h="288289">
                <a:moveTo>
                  <a:pt x="38100" y="0"/>
                </a:moveTo>
                <a:lnTo>
                  <a:pt x="0" y="76200"/>
                </a:lnTo>
                <a:lnTo>
                  <a:pt x="28194" y="76200"/>
                </a:lnTo>
                <a:lnTo>
                  <a:pt x="28194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88289">
                <a:moveTo>
                  <a:pt x="69850" y="63500"/>
                </a:moveTo>
                <a:lnTo>
                  <a:pt x="48006" y="63500"/>
                </a:lnTo>
                <a:lnTo>
                  <a:pt x="48006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22014" y="5001005"/>
            <a:ext cx="76200" cy="288290"/>
          </a:xfrm>
          <a:custGeom>
            <a:avLst/>
            <a:gdLst/>
            <a:ahLst/>
            <a:cxnLst/>
            <a:rect l="l" t="t" r="r" b="b"/>
            <a:pathLst>
              <a:path w="76200" h="288289">
                <a:moveTo>
                  <a:pt x="28194" y="211836"/>
                </a:moveTo>
                <a:lnTo>
                  <a:pt x="0" y="211836"/>
                </a:lnTo>
                <a:lnTo>
                  <a:pt x="38100" y="288036"/>
                </a:lnTo>
                <a:lnTo>
                  <a:pt x="69850" y="224536"/>
                </a:lnTo>
                <a:lnTo>
                  <a:pt x="28194" y="224536"/>
                </a:lnTo>
                <a:lnTo>
                  <a:pt x="28194" y="211836"/>
                </a:lnTo>
                <a:close/>
              </a:path>
              <a:path w="76200" h="288289">
                <a:moveTo>
                  <a:pt x="48006" y="63500"/>
                </a:moveTo>
                <a:lnTo>
                  <a:pt x="28194" y="63500"/>
                </a:lnTo>
                <a:lnTo>
                  <a:pt x="28194" y="224536"/>
                </a:lnTo>
                <a:lnTo>
                  <a:pt x="48006" y="224536"/>
                </a:lnTo>
                <a:lnTo>
                  <a:pt x="48006" y="63500"/>
                </a:lnTo>
                <a:close/>
              </a:path>
              <a:path w="76200" h="288289">
                <a:moveTo>
                  <a:pt x="76200" y="211836"/>
                </a:moveTo>
                <a:lnTo>
                  <a:pt x="48006" y="211836"/>
                </a:lnTo>
                <a:lnTo>
                  <a:pt x="48006" y="224536"/>
                </a:lnTo>
                <a:lnTo>
                  <a:pt x="69850" y="224536"/>
                </a:lnTo>
                <a:lnTo>
                  <a:pt x="76200" y="211836"/>
                </a:lnTo>
                <a:close/>
              </a:path>
              <a:path w="76200" h="288289">
                <a:moveTo>
                  <a:pt x="38100" y="0"/>
                </a:moveTo>
                <a:lnTo>
                  <a:pt x="0" y="76200"/>
                </a:lnTo>
                <a:lnTo>
                  <a:pt x="28194" y="76200"/>
                </a:lnTo>
                <a:lnTo>
                  <a:pt x="28194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88289">
                <a:moveTo>
                  <a:pt x="69850" y="63500"/>
                </a:moveTo>
                <a:lnTo>
                  <a:pt x="48006" y="63500"/>
                </a:lnTo>
                <a:lnTo>
                  <a:pt x="48006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760214" y="5338305"/>
            <a:ext cx="72618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800" dirty="0" smtClean="0">
                <a:latin typeface="Verdana"/>
                <a:cs typeface="Verdana"/>
              </a:rPr>
              <a:t>종란 </a:t>
            </a:r>
            <a:endParaRPr lang="en-US" altLang="ko-KR" sz="800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800" dirty="0" smtClean="0">
                <a:latin typeface="Verdana"/>
                <a:cs typeface="Verdana"/>
              </a:rPr>
              <a:t>저장고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15688" y="4690351"/>
            <a:ext cx="54800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800" dirty="0" err="1" smtClean="0">
                <a:latin typeface="Verdana"/>
                <a:cs typeface="Verdana"/>
              </a:rPr>
              <a:t>종란실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66794" y="5362194"/>
            <a:ext cx="76200" cy="287020"/>
          </a:xfrm>
          <a:custGeom>
            <a:avLst/>
            <a:gdLst/>
            <a:ahLst/>
            <a:cxnLst/>
            <a:rect l="l" t="t" r="r" b="b"/>
            <a:pathLst>
              <a:path w="76200" h="287020">
                <a:moveTo>
                  <a:pt x="28193" y="210311"/>
                </a:moveTo>
                <a:lnTo>
                  <a:pt x="0" y="210311"/>
                </a:lnTo>
                <a:lnTo>
                  <a:pt x="38100" y="286511"/>
                </a:lnTo>
                <a:lnTo>
                  <a:pt x="69850" y="223011"/>
                </a:lnTo>
                <a:lnTo>
                  <a:pt x="28193" y="223011"/>
                </a:lnTo>
                <a:lnTo>
                  <a:pt x="28193" y="210311"/>
                </a:lnTo>
                <a:close/>
              </a:path>
              <a:path w="76200" h="287020">
                <a:moveTo>
                  <a:pt x="48005" y="63499"/>
                </a:moveTo>
                <a:lnTo>
                  <a:pt x="28193" y="63499"/>
                </a:lnTo>
                <a:lnTo>
                  <a:pt x="28193" y="223011"/>
                </a:lnTo>
                <a:lnTo>
                  <a:pt x="48005" y="223011"/>
                </a:lnTo>
                <a:lnTo>
                  <a:pt x="48005" y="63499"/>
                </a:lnTo>
                <a:close/>
              </a:path>
              <a:path w="76200" h="287020">
                <a:moveTo>
                  <a:pt x="76200" y="210311"/>
                </a:moveTo>
                <a:lnTo>
                  <a:pt x="48005" y="210311"/>
                </a:lnTo>
                <a:lnTo>
                  <a:pt x="48005" y="223011"/>
                </a:lnTo>
                <a:lnTo>
                  <a:pt x="69850" y="223011"/>
                </a:lnTo>
                <a:lnTo>
                  <a:pt x="76200" y="210311"/>
                </a:lnTo>
                <a:close/>
              </a:path>
              <a:path w="76200" h="287020">
                <a:moveTo>
                  <a:pt x="38100" y="0"/>
                </a:moveTo>
                <a:lnTo>
                  <a:pt x="0" y="76199"/>
                </a:lnTo>
                <a:lnTo>
                  <a:pt x="28193" y="76199"/>
                </a:lnTo>
                <a:lnTo>
                  <a:pt x="28193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287020">
                <a:moveTo>
                  <a:pt x="69850" y="63499"/>
                </a:moveTo>
                <a:lnTo>
                  <a:pt x="48005" y="63499"/>
                </a:lnTo>
                <a:lnTo>
                  <a:pt x="48005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10050" y="5362194"/>
            <a:ext cx="76200" cy="287020"/>
          </a:xfrm>
          <a:custGeom>
            <a:avLst/>
            <a:gdLst/>
            <a:ahLst/>
            <a:cxnLst/>
            <a:rect l="l" t="t" r="r" b="b"/>
            <a:pathLst>
              <a:path w="76200" h="287020">
                <a:moveTo>
                  <a:pt x="28194" y="210311"/>
                </a:moveTo>
                <a:lnTo>
                  <a:pt x="0" y="210311"/>
                </a:lnTo>
                <a:lnTo>
                  <a:pt x="38100" y="286511"/>
                </a:lnTo>
                <a:lnTo>
                  <a:pt x="69850" y="223011"/>
                </a:lnTo>
                <a:lnTo>
                  <a:pt x="28194" y="223011"/>
                </a:lnTo>
                <a:lnTo>
                  <a:pt x="28194" y="210311"/>
                </a:lnTo>
                <a:close/>
              </a:path>
              <a:path w="76200" h="287020">
                <a:moveTo>
                  <a:pt x="48005" y="63499"/>
                </a:moveTo>
                <a:lnTo>
                  <a:pt x="28194" y="63499"/>
                </a:lnTo>
                <a:lnTo>
                  <a:pt x="28194" y="223011"/>
                </a:lnTo>
                <a:lnTo>
                  <a:pt x="48005" y="223011"/>
                </a:lnTo>
                <a:lnTo>
                  <a:pt x="48005" y="63499"/>
                </a:lnTo>
                <a:close/>
              </a:path>
              <a:path w="76200" h="287020">
                <a:moveTo>
                  <a:pt x="76200" y="210311"/>
                </a:moveTo>
                <a:lnTo>
                  <a:pt x="48005" y="210311"/>
                </a:lnTo>
                <a:lnTo>
                  <a:pt x="48005" y="223011"/>
                </a:lnTo>
                <a:lnTo>
                  <a:pt x="69850" y="223011"/>
                </a:lnTo>
                <a:lnTo>
                  <a:pt x="76200" y="210311"/>
                </a:lnTo>
                <a:close/>
              </a:path>
              <a:path w="76200" h="287020">
                <a:moveTo>
                  <a:pt x="38100" y="0"/>
                </a:moveTo>
                <a:lnTo>
                  <a:pt x="0" y="76199"/>
                </a:lnTo>
                <a:lnTo>
                  <a:pt x="28194" y="76199"/>
                </a:lnTo>
                <a:lnTo>
                  <a:pt x="28194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287020">
                <a:moveTo>
                  <a:pt x="69850" y="63499"/>
                </a:moveTo>
                <a:lnTo>
                  <a:pt x="48005" y="63499"/>
                </a:lnTo>
                <a:lnTo>
                  <a:pt x="48005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C</a:t>
            </a:r>
            <a:r>
              <a:rPr spc="-65" dirty="0"/>
              <a:t>h</a:t>
            </a:r>
            <a:r>
              <a:rPr spc="-50" dirty="0"/>
              <a:t>e</a:t>
            </a:r>
            <a:r>
              <a:rPr spc="-60" dirty="0"/>
              <a:t>r</a:t>
            </a:r>
            <a:r>
              <a:rPr spc="-45" dirty="0"/>
              <a:t>ry</a:t>
            </a:r>
            <a:r>
              <a:rPr spc="-80" dirty="0"/>
              <a:t> </a:t>
            </a:r>
            <a:r>
              <a:rPr spc="-300" dirty="0"/>
              <a:t>V</a:t>
            </a:r>
            <a:r>
              <a:rPr spc="-50" dirty="0"/>
              <a:t>all</a:t>
            </a:r>
            <a:r>
              <a:rPr spc="-75" dirty="0"/>
              <a:t>e</a:t>
            </a:r>
            <a:r>
              <a:rPr spc="-50" dirty="0"/>
              <a:t>y</a:t>
            </a:r>
            <a:r>
              <a:rPr spc="-75" dirty="0"/>
              <a:t> </a:t>
            </a:r>
            <a:r>
              <a:rPr spc="-110" dirty="0"/>
              <a:t>F</a:t>
            </a:r>
            <a:r>
              <a:rPr spc="-65" dirty="0"/>
              <a:t>a</a:t>
            </a:r>
            <a:r>
              <a:rPr spc="-50" dirty="0"/>
              <a:t>r</a:t>
            </a:r>
            <a:r>
              <a:rPr spc="-30" dirty="0"/>
              <a:t>m</a:t>
            </a:r>
            <a:r>
              <a:rPr spc="-110" dirty="0"/>
              <a:t> </a:t>
            </a:r>
            <a:r>
              <a:rPr spc="-35" dirty="0"/>
              <a:t>L</a:t>
            </a:r>
            <a:r>
              <a:rPr spc="-135" dirty="0"/>
              <a:t>a</a:t>
            </a:r>
            <a:r>
              <a:rPr spc="-130" dirty="0"/>
              <a:t>y</a:t>
            </a:r>
            <a:r>
              <a:rPr spc="-75" dirty="0"/>
              <a:t>ou</a:t>
            </a:r>
            <a:r>
              <a:rPr spc="-25" dirty="0"/>
              <a:t>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659891"/>
            <a:ext cx="7680959" cy="5759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" y="865632"/>
            <a:ext cx="4050792" cy="5399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01184" y="865632"/>
            <a:ext cx="4050791" cy="5399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59" y="1656588"/>
            <a:ext cx="2700527" cy="3599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46291" y="1656588"/>
            <a:ext cx="2702051" cy="3599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6788" y="1656588"/>
            <a:ext cx="2660904" cy="3599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24950" cy="438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900" y="533400"/>
            <a:ext cx="7696200" cy="5772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4650" y="2087296"/>
            <a:ext cx="73850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40" dirty="0">
                <a:solidFill>
                  <a:srgbClr val="BDC3CA"/>
                </a:solidFill>
                <a:latin typeface="Arial"/>
                <a:cs typeface="Arial"/>
              </a:rPr>
              <a:t>r</a:t>
            </a:r>
            <a:r>
              <a:rPr sz="1550" spc="20" dirty="0">
                <a:solidFill>
                  <a:srgbClr val="525454"/>
                </a:solidFill>
                <a:latin typeface="바탕"/>
                <a:cs typeface="바탕"/>
              </a:rPr>
              <a:t>뻐</a:t>
            </a:r>
            <a:r>
              <a:rPr sz="1550" spc="2260" dirty="0">
                <a:solidFill>
                  <a:srgbClr val="726E5D"/>
                </a:solidFill>
                <a:latin typeface="바탕"/>
                <a:cs typeface="바탕"/>
              </a:rPr>
              <a:t>.</a:t>
            </a:r>
            <a:endParaRPr sz="1550">
              <a:latin typeface="바탕"/>
              <a:cs typeface="바탕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" y="552450"/>
            <a:ext cx="76771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648" y="789431"/>
            <a:ext cx="7918704" cy="5279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" y="1225296"/>
            <a:ext cx="3838955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65348" y="2778251"/>
            <a:ext cx="2878836" cy="3838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30" dirty="0" smtClean="0"/>
              <a:t>직원 장비</a:t>
            </a:r>
            <a:endParaRPr spc="-30" dirty="0"/>
          </a:p>
        </p:txBody>
      </p:sp>
      <p:sp>
        <p:nvSpPr>
          <p:cNvPr id="5" name="object 5"/>
          <p:cNvSpPr/>
          <p:nvPr/>
        </p:nvSpPr>
        <p:spPr>
          <a:xfrm>
            <a:off x="5012435" y="1225296"/>
            <a:ext cx="3838956" cy="2880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30" dirty="0" smtClean="0"/>
              <a:t>차단방역과 차량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1767729"/>
            <a:ext cx="7814945" cy="31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349250" indent="-228600">
              <a:lnSpc>
                <a:spcPts val="2160"/>
              </a:lnSpc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40" dirty="0" smtClean="0">
                <a:latin typeface="Calibri"/>
                <a:cs typeface="Calibri"/>
              </a:rPr>
              <a:t>가금 수송차량</a:t>
            </a:r>
            <a:r>
              <a:rPr lang="en-US" altLang="ko-KR" sz="2000" spc="-40" dirty="0" smtClean="0">
                <a:latin typeface="Calibri"/>
                <a:cs typeface="Calibri"/>
              </a:rPr>
              <a:t>, </a:t>
            </a:r>
            <a:r>
              <a:rPr lang="ko-KR" altLang="en-US" sz="2000" spc="-40" dirty="0" err="1" smtClean="0">
                <a:latin typeface="Calibri"/>
                <a:cs typeface="Calibri"/>
              </a:rPr>
              <a:t>사료운반차</a:t>
            </a:r>
            <a:r>
              <a:rPr lang="en-US" altLang="ko-KR" sz="2000" spc="-40" dirty="0" smtClean="0">
                <a:latin typeface="Calibri"/>
                <a:cs typeface="Calibri"/>
              </a:rPr>
              <a:t>, </a:t>
            </a:r>
            <a:r>
              <a:rPr lang="ko-KR" altLang="en-US" sz="2000" spc="-40" dirty="0" smtClean="0">
                <a:latin typeface="Calibri"/>
                <a:cs typeface="Calibri"/>
              </a:rPr>
              <a:t>방문객 및 직원 차량은 질병 매개체로 작용할 수 있음</a:t>
            </a:r>
            <a:r>
              <a:rPr lang="en-US" altLang="ko-KR" sz="2000" spc="-40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5" dirty="0" smtClean="0">
                <a:latin typeface="Calibri"/>
                <a:cs typeface="Calibri"/>
              </a:rPr>
              <a:t>모든 차량의 출입은 통제한다</a:t>
            </a:r>
            <a:r>
              <a:rPr lang="en-US" altLang="ko-KR" sz="2000" spc="-5" dirty="0" smtClean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5" dirty="0" smtClean="0">
                <a:latin typeface="Calibri"/>
                <a:cs typeface="Calibri"/>
              </a:rPr>
              <a:t>반드시 출입하여야만 하는 차량만 출입 허용한다</a:t>
            </a:r>
            <a:r>
              <a:rPr lang="en-US" altLang="ko-KR" sz="2000" spc="-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95" dirty="0" smtClean="0">
                <a:latin typeface="Calibri"/>
                <a:cs typeface="Calibri"/>
              </a:rPr>
              <a:t>차량은 출입 이전에 적절한 청소 및 소독을 </a:t>
            </a:r>
            <a:r>
              <a:rPr lang="ko-KR" altLang="en-US" sz="2000" spc="-95" dirty="0" err="1" smtClean="0">
                <a:latin typeface="Calibri"/>
                <a:cs typeface="Calibri"/>
              </a:rPr>
              <a:t>받아야한다</a:t>
            </a:r>
            <a:r>
              <a:rPr lang="en-US" altLang="ko-KR" sz="2000" spc="-95" dirty="0" smtClean="0">
                <a:latin typeface="Calibri"/>
                <a:cs typeface="Calibri"/>
              </a:rPr>
              <a:t>.(</a:t>
            </a:r>
            <a:r>
              <a:rPr lang="ko-KR" altLang="en-US" sz="2000" spc="-95" dirty="0" smtClean="0">
                <a:latin typeface="Calibri"/>
                <a:cs typeface="Calibri"/>
              </a:rPr>
              <a:t>특히 차량 </a:t>
            </a:r>
            <a:r>
              <a:rPr lang="ko-KR" altLang="en-US" sz="2000" spc="-95" dirty="0" err="1" smtClean="0">
                <a:latin typeface="Calibri"/>
                <a:cs typeface="Calibri"/>
              </a:rPr>
              <a:t>휠과</a:t>
            </a:r>
            <a:r>
              <a:rPr lang="ko-KR" altLang="en-US" sz="2000" spc="-95" dirty="0" smtClean="0">
                <a:latin typeface="Calibri"/>
                <a:cs typeface="Calibri"/>
              </a:rPr>
              <a:t> 바퀴</a:t>
            </a:r>
            <a:r>
              <a:rPr lang="en-US" altLang="ko-KR" sz="2000" spc="-95" dirty="0" smtClean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241300" marR="100965" indent="-228600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차량은 엄격한 청소 및 소독 프로그램에 따라 관리되어야 한다</a:t>
            </a:r>
            <a:r>
              <a:rPr lang="en-US" altLang="ko-KR" sz="2000" dirty="0" smtClean="0">
                <a:latin typeface="Calibri"/>
                <a:cs typeface="Calibri"/>
              </a:rPr>
              <a:t>.(</a:t>
            </a:r>
            <a:r>
              <a:rPr lang="ko-KR" altLang="en-US" sz="2000" dirty="0" smtClean="0">
                <a:latin typeface="Calibri"/>
                <a:cs typeface="Calibri"/>
              </a:rPr>
              <a:t>특히  사료 및 </a:t>
            </a:r>
            <a:r>
              <a:rPr lang="ko-KR" altLang="en-US" sz="2000" dirty="0" err="1" smtClean="0">
                <a:latin typeface="Calibri"/>
                <a:cs typeface="Calibri"/>
              </a:rPr>
              <a:t>생축차량</a:t>
            </a:r>
            <a:r>
              <a:rPr lang="en-US" altLang="ko-KR" sz="2000" dirty="0" smtClean="0">
                <a:latin typeface="Calibri"/>
                <a:cs typeface="Calibri"/>
              </a:rPr>
              <a:t>)</a:t>
            </a:r>
          </a:p>
          <a:p>
            <a:pPr marL="241300" marR="100965" indent="-228600">
              <a:lnSpc>
                <a:spcPts val="2160"/>
              </a:lnSpc>
              <a:spcBef>
                <a:spcPts val="1030"/>
              </a:spcBef>
              <a:tabLst>
                <a:tab pos="241300" algn="l"/>
              </a:tabLst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535304" y="1167257"/>
            <a:ext cx="8073390" cy="4481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800" spc="-5" dirty="0" smtClean="0"/>
              <a:t>영국</a:t>
            </a:r>
            <a:r>
              <a:rPr sz="1800" spc="-5" dirty="0" smtClean="0"/>
              <a:t>:</a:t>
            </a:r>
            <a:endParaRPr sz="1800" dirty="0"/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1800" b="0" spc="-55" dirty="0" err="1" smtClean="0">
                <a:latin typeface="Calibri"/>
                <a:cs typeface="Calibri"/>
              </a:rPr>
              <a:t>체리밸리는</a:t>
            </a:r>
            <a:r>
              <a:rPr lang="ko-KR" altLang="en-US" sz="1800" b="0" spc="-55" dirty="0" smtClean="0">
                <a:latin typeface="Calibri"/>
                <a:cs typeface="Calibri"/>
              </a:rPr>
              <a:t> </a:t>
            </a:r>
            <a:r>
              <a:rPr lang="en-US" altLang="ko-KR" sz="1800" b="0" spc="-55" dirty="0" smtClean="0">
                <a:latin typeface="Calibri"/>
                <a:cs typeface="Calibri"/>
              </a:rPr>
              <a:t>1959</a:t>
            </a:r>
            <a:r>
              <a:rPr lang="ko-KR" altLang="en-US" sz="1800" b="0" spc="-55" dirty="0" smtClean="0">
                <a:latin typeface="Calibri"/>
                <a:cs typeface="Calibri"/>
              </a:rPr>
              <a:t>년 </a:t>
            </a:r>
            <a:r>
              <a:rPr lang="ko-KR" altLang="en-US" sz="1800" b="0" spc="-55" dirty="0" err="1" smtClean="0"/>
              <a:t>조셉</a:t>
            </a:r>
            <a:r>
              <a:rPr lang="ko-KR" altLang="en-US" sz="1800" b="0" spc="-55" dirty="0" smtClean="0"/>
              <a:t> </a:t>
            </a:r>
            <a:r>
              <a:rPr lang="ko-KR" altLang="en-US" sz="1800" b="0" spc="-55" dirty="0" err="1" smtClean="0"/>
              <a:t>니커슨에</a:t>
            </a:r>
            <a:r>
              <a:rPr lang="ko-KR" altLang="en-US" sz="1800" b="0" spc="-55" dirty="0" smtClean="0"/>
              <a:t> 의해 </a:t>
            </a:r>
            <a:r>
              <a:rPr lang="ko-KR" altLang="en-US" sz="1800" b="0" spc="-55" dirty="0" err="1" smtClean="0"/>
              <a:t>링컨셔에</a:t>
            </a:r>
            <a:r>
              <a:rPr lang="ko-KR" altLang="en-US" sz="1800" b="0" spc="-55" dirty="0" smtClean="0"/>
              <a:t> 설립되었으며 오븐에서 익혀 조리할 수 있는 오리고기를 </a:t>
            </a:r>
            <a:r>
              <a:rPr lang="ko-KR" altLang="en-US" sz="1800" b="0" spc="-55" dirty="0" err="1" smtClean="0"/>
              <a:t>영국내에서</a:t>
            </a:r>
            <a:r>
              <a:rPr lang="ko-KR" altLang="en-US" sz="1800" b="0" spc="-55" dirty="0" smtClean="0"/>
              <a:t> 처음 생산하였음</a:t>
            </a:r>
            <a:r>
              <a:rPr lang="en-US" altLang="ko-KR" sz="1800" b="0" spc="-55" dirty="0" smtClean="0"/>
              <a:t>.</a:t>
            </a:r>
            <a:endParaRPr lang="en-US" sz="1800" b="0" spc="-55" dirty="0" smtClean="0"/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1800" b="0" spc="-25" dirty="0" err="1" smtClean="0">
                <a:latin typeface="Calibri"/>
                <a:cs typeface="Calibri"/>
              </a:rPr>
              <a:t>체리밸리</a:t>
            </a:r>
            <a:r>
              <a:rPr lang="ko-KR" altLang="en-US" sz="1800" b="0" spc="-25" dirty="0" smtClean="0">
                <a:latin typeface="Calibri"/>
                <a:cs typeface="Calibri"/>
              </a:rPr>
              <a:t> </a:t>
            </a:r>
            <a:r>
              <a:rPr lang="ko-KR" altLang="en-US" sz="1800" b="0" spc="-25" dirty="0" err="1" smtClean="0">
                <a:latin typeface="Calibri"/>
                <a:cs typeface="Calibri"/>
              </a:rPr>
              <a:t>설립이후</a:t>
            </a:r>
            <a:r>
              <a:rPr lang="ko-KR" altLang="en-US" sz="1800" b="0" spc="-25" dirty="0" smtClean="0">
                <a:latin typeface="Calibri"/>
                <a:cs typeface="Calibri"/>
              </a:rPr>
              <a:t>  </a:t>
            </a:r>
            <a:r>
              <a:rPr lang="ko-KR" altLang="en-US" sz="1800" b="0" spc="-25" dirty="0" err="1" smtClean="0">
                <a:latin typeface="Calibri"/>
                <a:cs typeface="Calibri"/>
              </a:rPr>
              <a:t>얼마되지</a:t>
            </a:r>
            <a:r>
              <a:rPr lang="ko-KR" altLang="en-US" sz="1800" b="0" spc="-25" dirty="0" smtClean="0">
                <a:latin typeface="Calibri"/>
                <a:cs typeface="Calibri"/>
              </a:rPr>
              <a:t> 않아 종축 육종을 시작</a:t>
            </a:r>
            <a:endParaRPr lang="en-US" altLang="ko-KR" sz="1800" b="0" spc="-25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1800" b="0" spc="-25" dirty="0" smtClean="0">
                <a:latin typeface="Calibri"/>
                <a:cs typeface="Calibri"/>
              </a:rPr>
              <a:t>사료섭취기 측정기 사업은 </a:t>
            </a:r>
            <a:r>
              <a:rPr lang="en-US" altLang="ko-KR" sz="1800" b="0" spc="-25" dirty="0" smtClean="0"/>
              <a:t>1975</a:t>
            </a:r>
            <a:r>
              <a:rPr lang="ko-KR" altLang="en-US" sz="1800" b="0" spc="-25" dirty="0" smtClean="0"/>
              <a:t>년에 시작</a:t>
            </a:r>
            <a:endParaRPr lang="en-US" altLang="ko-KR" sz="1800" b="0" spc="-25" dirty="0" smtClean="0"/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1800" b="0" spc="-5" dirty="0" smtClean="0">
                <a:latin typeface="Calibri"/>
                <a:cs typeface="Calibri"/>
              </a:rPr>
              <a:t>198</a:t>
            </a:r>
            <a:r>
              <a:rPr sz="1800" b="0" dirty="0" smtClean="0">
                <a:latin typeface="Calibri"/>
                <a:cs typeface="Calibri"/>
              </a:rPr>
              <a:t>5</a:t>
            </a:r>
            <a:r>
              <a:rPr lang="ko-KR" altLang="en-US" sz="1800" b="0" dirty="0" smtClean="0">
                <a:latin typeface="Calibri"/>
                <a:cs typeface="Calibri"/>
              </a:rPr>
              <a:t>년에 </a:t>
            </a:r>
            <a:r>
              <a:rPr lang="ko-KR" altLang="en-US" sz="1800" b="0" dirty="0" err="1" smtClean="0">
                <a:latin typeface="Calibri"/>
                <a:cs typeface="Calibri"/>
              </a:rPr>
              <a:t>페킨종</a:t>
            </a:r>
            <a:r>
              <a:rPr lang="ko-KR" altLang="en-US" sz="1800" b="0" dirty="0" smtClean="0">
                <a:latin typeface="Calibri"/>
                <a:cs typeface="Calibri"/>
              </a:rPr>
              <a:t> 오리를 전세계에 보급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1800" b="0" dirty="0" smtClean="0">
                <a:latin typeface="Calibri"/>
                <a:cs typeface="Calibri"/>
              </a:rPr>
              <a:t>1989</a:t>
            </a:r>
            <a:r>
              <a:rPr lang="ko-KR" altLang="en-US" sz="1800" b="0" dirty="0" smtClean="0">
                <a:latin typeface="Calibri"/>
                <a:cs typeface="Calibri"/>
              </a:rPr>
              <a:t>년과 </a:t>
            </a:r>
            <a:r>
              <a:rPr lang="en-US" altLang="ko-KR" sz="1800" b="0" dirty="0" smtClean="0">
                <a:latin typeface="Calibri"/>
                <a:cs typeface="Calibri"/>
              </a:rPr>
              <a:t>2003</a:t>
            </a:r>
            <a:r>
              <a:rPr lang="ko-KR" altLang="en-US" sz="1800" b="0" dirty="0" smtClean="0">
                <a:latin typeface="Calibri"/>
                <a:cs typeface="Calibri"/>
              </a:rPr>
              <a:t>년 유전적 선발 생산체계 개편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ko-KR" altLang="en-US" sz="1800" spc="-5" dirty="0" smtClean="0"/>
              <a:t>중국</a:t>
            </a:r>
            <a:r>
              <a:rPr sz="1800" spc="-5" dirty="0" smtClean="0"/>
              <a:t>:</a:t>
            </a:r>
            <a:endParaRPr sz="1800" dirty="0"/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1800" b="0" spc="-10" dirty="0" smtClean="0">
                <a:latin typeface="Calibri"/>
                <a:cs typeface="Calibri"/>
              </a:rPr>
              <a:t>2003</a:t>
            </a:r>
            <a:r>
              <a:rPr lang="ko-KR" altLang="en-US" sz="1800" b="0" spc="-10" dirty="0" smtClean="0">
                <a:latin typeface="Calibri"/>
                <a:cs typeface="Calibri"/>
              </a:rPr>
              <a:t>년 </a:t>
            </a:r>
            <a:r>
              <a:rPr lang="ko-KR" altLang="en-US" sz="1800" b="0" spc="-10" dirty="0" err="1" smtClean="0">
                <a:latin typeface="Calibri"/>
                <a:cs typeface="Calibri"/>
              </a:rPr>
              <a:t>부터</a:t>
            </a:r>
            <a:r>
              <a:rPr lang="ko-KR" altLang="en-US" sz="1800" b="0" spc="-10" dirty="0" smtClean="0">
                <a:latin typeface="Calibri"/>
                <a:cs typeface="Calibri"/>
              </a:rPr>
              <a:t> 주요 육종회사로 활동</a:t>
            </a:r>
            <a:endParaRPr lang="en-US" altLang="ko-KR" sz="1800" b="0" spc="-10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1800" b="0" spc="-10" dirty="0" smtClean="0"/>
              <a:t>2007</a:t>
            </a:r>
            <a:r>
              <a:rPr lang="ko-KR" altLang="en-US" sz="1800" b="0" spc="-10" dirty="0" smtClean="0"/>
              <a:t>년부터 다단계 세대로부터의 육종 시작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2700" marR="146050">
              <a:lnSpc>
                <a:spcPct val="90100"/>
              </a:lnSpc>
            </a:pPr>
            <a:r>
              <a:rPr lang="ko-KR" altLang="en-US" sz="1800" b="0" spc="-5" dirty="0" err="1" smtClean="0">
                <a:latin typeface="Calibri"/>
                <a:cs typeface="Calibri"/>
              </a:rPr>
              <a:t>체리밸리는</a:t>
            </a:r>
            <a:r>
              <a:rPr lang="ko-KR" altLang="en-US" sz="1800" b="0" spc="-5" dirty="0" smtClean="0">
                <a:latin typeface="Calibri"/>
                <a:cs typeface="Calibri"/>
              </a:rPr>
              <a:t> 이후 중국</a:t>
            </a:r>
            <a:r>
              <a:rPr lang="en-US" altLang="ko-KR" sz="1800" b="0" spc="-5" dirty="0" smtClean="0">
                <a:latin typeface="Calibri"/>
                <a:cs typeface="Calibri"/>
              </a:rPr>
              <a:t>, </a:t>
            </a:r>
            <a:r>
              <a:rPr lang="ko-KR" altLang="en-US" sz="1800" b="0" spc="-5" dirty="0" smtClean="0">
                <a:latin typeface="Calibri"/>
                <a:cs typeface="Calibri"/>
              </a:rPr>
              <a:t>동남아시아</a:t>
            </a:r>
            <a:r>
              <a:rPr lang="en-US" altLang="ko-KR" sz="1800" b="0" spc="-5" dirty="0" smtClean="0">
                <a:latin typeface="Calibri"/>
                <a:cs typeface="Calibri"/>
              </a:rPr>
              <a:t>, </a:t>
            </a:r>
            <a:r>
              <a:rPr lang="ko-KR" altLang="en-US" sz="1800" b="0" spc="-5" dirty="0" smtClean="0">
                <a:latin typeface="Calibri"/>
                <a:cs typeface="Calibri"/>
              </a:rPr>
              <a:t>유럽</a:t>
            </a:r>
            <a:r>
              <a:rPr lang="en-US" altLang="ko-KR" sz="1800" b="0" spc="-5" dirty="0" smtClean="0">
                <a:latin typeface="Calibri"/>
                <a:cs typeface="Calibri"/>
              </a:rPr>
              <a:t>, </a:t>
            </a:r>
            <a:r>
              <a:rPr lang="ko-KR" altLang="en-US" sz="1800" b="0" spc="-5" dirty="0" smtClean="0">
                <a:latin typeface="Calibri"/>
                <a:cs typeface="Calibri"/>
              </a:rPr>
              <a:t>오스트리아 등지에서 선도적인 육종회사로 자리매김 함</a:t>
            </a:r>
            <a:r>
              <a:rPr lang="en-US" altLang="ko-KR" sz="1800" b="0" spc="-5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20" dirty="0" err="1" smtClean="0"/>
              <a:t>체리밸리사</a:t>
            </a:r>
            <a:r>
              <a:rPr lang="en-US" altLang="ko-KR" spc="-20" dirty="0" smtClean="0"/>
              <a:t>-</a:t>
            </a:r>
            <a:r>
              <a:rPr lang="ko-KR" altLang="en-US" spc="-20" dirty="0" smtClean="0"/>
              <a:t>연혁</a:t>
            </a:r>
            <a:endParaRPr spc="-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30" dirty="0" smtClean="0"/>
              <a:t>차단방역과 사람</a:t>
            </a:r>
            <a:r>
              <a:rPr lang="en-US" altLang="ko-KR" spc="-30" dirty="0" smtClean="0"/>
              <a:t>- </a:t>
            </a:r>
            <a:r>
              <a:rPr lang="ko-KR" altLang="en-US" spc="-30" dirty="0" smtClean="0"/>
              <a:t>수송박스</a:t>
            </a:r>
            <a:endParaRPr spc="-30" dirty="0"/>
          </a:p>
        </p:txBody>
      </p:sp>
      <p:sp>
        <p:nvSpPr>
          <p:cNvPr id="3" name="object 3"/>
          <p:cNvSpPr/>
          <p:nvPr/>
        </p:nvSpPr>
        <p:spPr>
          <a:xfrm>
            <a:off x="1676400" y="1240536"/>
            <a:ext cx="4285488" cy="3215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3429000"/>
            <a:ext cx="4126992" cy="3095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" y="3788664"/>
            <a:ext cx="3169920" cy="2377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35" dirty="0" smtClean="0"/>
              <a:t>차단방역과 해충 방제</a:t>
            </a:r>
            <a:endParaRPr spc="-3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304" y="1167257"/>
            <a:ext cx="8073390" cy="4904290"/>
          </a:xfrm>
          <a:prstGeom prst="rect">
            <a:avLst/>
          </a:prstGeom>
        </p:spPr>
        <p:txBody>
          <a:bodyPr vert="horz" wrap="square" lIns="0" tIns="120776" rIns="0" bIns="0" rtlCol="0">
            <a:spAutoFit/>
          </a:bodyPr>
          <a:lstStyle/>
          <a:p>
            <a:pPr marL="23495">
              <a:lnSpc>
                <a:spcPct val="100000"/>
              </a:lnSpc>
            </a:pPr>
            <a:r>
              <a:rPr lang="ko-KR" altLang="en-US" spc="-40" dirty="0" smtClean="0"/>
              <a:t>쥐</a:t>
            </a:r>
            <a:endParaRPr lang="en-US" altLang="ko-KR" spc="-40" dirty="0" smtClean="0"/>
          </a:p>
          <a:p>
            <a:pPr marL="23495">
              <a:lnSpc>
                <a:spcPct val="100000"/>
              </a:lnSpc>
            </a:pPr>
            <a:r>
              <a:rPr lang="en-US" b="0" spc="-40" dirty="0" smtClean="0">
                <a:latin typeface="Calibri"/>
                <a:cs typeface="Calibri"/>
              </a:rPr>
              <a:t> </a:t>
            </a:r>
            <a:r>
              <a:rPr lang="en-US" b="0" spc="-40" dirty="0" smtClean="0">
                <a:latin typeface="Calibri"/>
                <a:cs typeface="Calibri"/>
              </a:rPr>
              <a:t>        </a:t>
            </a:r>
            <a:r>
              <a:rPr lang="ko-KR" altLang="en-US" b="0" spc="-40" dirty="0" err="1" smtClean="0">
                <a:latin typeface="Calibri"/>
                <a:cs typeface="Calibri"/>
              </a:rPr>
              <a:t>살모넬라</a:t>
            </a:r>
            <a:r>
              <a:rPr lang="ko-KR" altLang="en-US" b="0" spc="-40" dirty="0" smtClean="0">
                <a:latin typeface="Calibri"/>
                <a:cs typeface="Calibri"/>
              </a:rPr>
              <a:t> </a:t>
            </a:r>
            <a:r>
              <a:rPr b="0" spc="-5" dirty="0" smtClean="0">
                <a:latin typeface="Calibri"/>
                <a:cs typeface="Calibri"/>
              </a:rPr>
              <a:t>spp</a:t>
            </a:r>
            <a:r>
              <a:rPr b="0" dirty="0" smtClean="0">
                <a:latin typeface="Calibri"/>
                <a:cs typeface="Calibri"/>
              </a:rPr>
              <a:t>.</a:t>
            </a:r>
            <a:r>
              <a:rPr lang="ko-KR" altLang="en-US" b="0" dirty="0" smtClean="0">
                <a:latin typeface="Calibri"/>
                <a:cs typeface="Calibri"/>
              </a:rPr>
              <a:t>의 매개체</a:t>
            </a:r>
            <a:r>
              <a:rPr b="0" spc="-10" dirty="0" smtClean="0">
                <a:latin typeface="Calibri"/>
                <a:cs typeface="Calibri"/>
              </a:rPr>
              <a:t> </a:t>
            </a:r>
            <a:r>
              <a:rPr b="0" spc="-5" dirty="0" smtClean="0">
                <a:latin typeface="Calibri"/>
                <a:cs typeface="Calibri"/>
              </a:rPr>
              <a:t>&gt;</a:t>
            </a:r>
            <a:r>
              <a:rPr lang="en-US" b="0" spc="-5" dirty="0" smtClean="0">
                <a:latin typeface="Calibri"/>
                <a:cs typeface="Calibri"/>
              </a:rPr>
              <a:t> </a:t>
            </a:r>
            <a:r>
              <a:rPr lang="ko-KR" altLang="en-US" b="0" spc="-5" dirty="0" err="1" smtClean="0">
                <a:latin typeface="Calibri"/>
                <a:cs typeface="Calibri"/>
              </a:rPr>
              <a:t>펠렛크기</a:t>
            </a:r>
            <a:r>
              <a:rPr lang="ko-KR" altLang="en-US" b="0" spc="-5" dirty="0" smtClean="0">
                <a:latin typeface="Calibri"/>
                <a:cs typeface="Calibri"/>
              </a:rPr>
              <a:t> 하나당 </a:t>
            </a:r>
            <a:r>
              <a:rPr b="0" spc="-5" dirty="0" smtClean="0">
                <a:latin typeface="Calibri"/>
                <a:cs typeface="Calibri"/>
              </a:rPr>
              <a:t>200</a:t>
            </a:r>
            <a:r>
              <a:rPr b="0" dirty="0" smtClean="0">
                <a:latin typeface="Calibri"/>
                <a:cs typeface="Calibri"/>
              </a:rPr>
              <a:t>k</a:t>
            </a:r>
            <a:r>
              <a:rPr lang="ko-KR" altLang="en-US" b="0" dirty="0" smtClean="0">
                <a:latin typeface="Calibri"/>
                <a:cs typeface="Calibri"/>
              </a:rPr>
              <a:t>의 유기물</a:t>
            </a:r>
            <a:endParaRPr b="0" dirty="0">
              <a:latin typeface="Calibri"/>
              <a:cs typeface="Calibri"/>
            </a:endParaRPr>
          </a:p>
          <a:p>
            <a:pPr marL="480695" marR="1196340">
              <a:lnSpc>
                <a:spcPct val="111000"/>
              </a:lnSpc>
            </a:pPr>
            <a:r>
              <a:rPr lang="ko-KR" altLang="en-US" b="0" spc="-5" dirty="0" smtClean="0">
                <a:latin typeface="Calibri"/>
                <a:cs typeface="Calibri"/>
              </a:rPr>
              <a:t>바닥에 떨어진 사료를 청소한다</a:t>
            </a:r>
            <a:r>
              <a:rPr lang="en-US" altLang="ko-KR" b="0" spc="-5" dirty="0" smtClean="0">
                <a:latin typeface="Calibri"/>
                <a:cs typeface="Calibri"/>
              </a:rPr>
              <a:t>.</a:t>
            </a:r>
          </a:p>
          <a:p>
            <a:pPr marL="480695" marR="1196340">
              <a:lnSpc>
                <a:spcPct val="111000"/>
              </a:lnSpc>
            </a:pPr>
            <a:r>
              <a:rPr lang="ko-KR" altLang="en-US" b="0" spc="-5" dirty="0" smtClean="0">
                <a:latin typeface="Calibri"/>
                <a:cs typeface="Calibri"/>
              </a:rPr>
              <a:t>문과 창문의 구멍은 </a:t>
            </a:r>
            <a:r>
              <a:rPr lang="en-US" altLang="ko-KR" b="0" spc="-5" dirty="0" smtClean="0">
                <a:latin typeface="Calibri"/>
                <a:cs typeface="Calibri"/>
              </a:rPr>
              <a:t>7.5mm</a:t>
            </a:r>
            <a:r>
              <a:rPr lang="ko-KR" altLang="en-US" b="0" spc="-5" dirty="0" smtClean="0">
                <a:latin typeface="Calibri"/>
                <a:cs typeface="Calibri"/>
              </a:rPr>
              <a:t>를 넘어서는 </a:t>
            </a:r>
            <a:r>
              <a:rPr lang="ko-KR" altLang="en-US" b="0" spc="-5" dirty="0" err="1" smtClean="0">
                <a:latin typeface="Calibri"/>
                <a:cs typeface="Calibri"/>
              </a:rPr>
              <a:t>안된다</a:t>
            </a:r>
            <a:r>
              <a:rPr lang="en-US" altLang="ko-KR" b="0" spc="-5" dirty="0" smtClean="0">
                <a:latin typeface="Calibri"/>
                <a:cs typeface="Calibri"/>
              </a:rPr>
              <a:t>.</a:t>
            </a:r>
          </a:p>
          <a:p>
            <a:pPr marL="480695" marR="1196340">
              <a:lnSpc>
                <a:spcPct val="111000"/>
              </a:lnSpc>
            </a:pPr>
            <a:r>
              <a:rPr lang="ko-KR" altLang="en-US" b="0" spc="-5" dirty="0" smtClean="0">
                <a:latin typeface="Calibri"/>
                <a:cs typeface="Calibri"/>
              </a:rPr>
              <a:t>꾸준하게 쥐덫을 관리한다</a:t>
            </a:r>
            <a:r>
              <a:rPr lang="en-US" altLang="ko-KR" b="0" spc="-5" dirty="0" smtClean="0">
                <a:latin typeface="Calibri"/>
                <a:cs typeface="Calibri"/>
              </a:rPr>
              <a:t>.</a:t>
            </a:r>
            <a:endParaRPr b="0" dirty="0" smtClean="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755"/>
              </a:spcBef>
            </a:pPr>
            <a:endParaRPr lang="en-US" altLang="ko-KR" dirty="0" smtClean="0"/>
          </a:p>
          <a:p>
            <a:pPr marL="79375">
              <a:lnSpc>
                <a:spcPct val="100000"/>
              </a:lnSpc>
              <a:spcBef>
                <a:spcPts val="755"/>
              </a:spcBef>
            </a:pPr>
            <a:r>
              <a:rPr lang="ko-KR" altLang="en-US" dirty="0" smtClean="0"/>
              <a:t>해충</a:t>
            </a:r>
            <a:endParaRPr lang="en-US" altLang="ko-KR" dirty="0" smtClean="0"/>
          </a:p>
          <a:p>
            <a:pPr marL="79375">
              <a:lnSpc>
                <a:spcPct val="100000"/>
              </a:lnSpc>
              <a:spcBef>
                <a:spcPts val="755"/>
              </a:spcBef>
            </a:pPr>
            <a:r>
              <a:rPr lang="en-US" b="0" spc="-5" dirty="0" smtClean="0">
                <a:latin typeface="Calibri"/>
                <a:cs typeface="Calibri"/>
              </a:rPr>
              <a:t>       </a:t>
            </a:r>
            <a:r>
              <a:rPr lang="ko-KR" altLang="en-US" b="0" spc="-5" dirty="0" smtClean="0">
                <a:latin typeface="Calibri"/>
                <a:cs typeface="Calibri"/>
              </a:rPr>
              <a:t>파리와 날벌레들은 </a:t>
            </a:r>
            <a:r>
              <a:rPr lang="en-US" altLang="ko-KR" b="0" spc="-5" dirty="0" smtClean="0">
                <a:latin typeface="Calibri"/>
                <a:cs typeface="Calibri"/>
              </a:rPr>
              <a:t>IBD, </a:t>
            </a:r>
            <a:r>
              <a:rPr lang="ko-KR" altLang="en-US" b="0" spc="-5" dirty="0" err="1" smtClean="0">
                <a:latin typeface="Calibri"/>
                <a:cs typeface="Calibri"/>
              </a:rPr>
              <a:t>마렉</a:t>
            </a:r>
            <a:r>
              <a:rPr lang="en-US" altLang="ko-KR" b="0" spc="-5" dirty="0" smtClean="0">
                <a:latin typeface="Calibri"/>
                <a:cs typeface="Calibri"/>
              </a:rPr>
              <a:t>, </a:t>
            </a:r>
            <a:r>
              <a:rPr lang="ko-KR" altLang="en-US" b="0" spc="-5" dirty="0" err="1" smtClean="0">
                <a:latin typeface="Calibri"/>
                <a:cs typeface="Calibri"/>
              </a:rPr>
              <a:t>레오바이러스</a:t>
            </a:r>
            <a:r>
              <a:rPr lang="en-US" altLang="ko-KR" b="0" spc="-5" dirty="0" smtClean="0">
                <a:latin typeface="Calibri"/>
                <a:cs typeface="Calibri"/>
              </a:rPr>
              <a:t>, </a:t>
            </a:r>
            <a:r>
              <a:rPr lang="ko-KR" altLang="en-US" b="0" spc="-5" dirty="0" err="1" smtClean="0">
                <a:latin typeface="Calibri"/>
                <a:cs typeface="Calibri"/>
              </a:rPr>
              <a:t>살모넬라</a:t>
            </a:r>
            <a:r>
              <a:rPr lang="ko-KR" altLang="en-US" b="0" spc="-5" dirty="0" smtClean="0">
                <a:latin typeface="Calibri"/>
                <a:cs typeface="Calibri"/>
              </a:rPr>
              <a:t> 등을 옮길 수                  </a:t>
            </a:r>
            <a:endParaRPr lang="en-US" altLang="ko-KR" b="0" spc="-5" dirty="0" smtClean="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755"/>
              </a:spcBef>
            </a:pPr>
            <a:r>
              <a:rPr lang="en-US" altLang="ko-KR" b="0" spc="-5" dirty="0" smtClean="0"/>
              <a:t> </a:t>
            </a:r>
            <a:r>
              <a:rPr lang="en-US" altLang="ko-KR" b="0" spc="-5" dirty="0" smtClean="0"/>
              <a:t>    </a:t>
            </a:r>
            <a:r>
              <a:rPr lang="ko-KR" altLang="en-US" b="0" spc="-5" dirty="0" smtClean="0">
                <a:latin typeface="Calibri"/>
                <a:cs typeface="Calibri"/>
              </a:rPr>
              <a:t> 있음</a:t>
            </a:r>
            <a:r>
              <a:rPr lang="en-US" altLang="ko-KR" b="0" spc="-5" dirty="0" smtClean="0">
                <a:latin typeface="Calibri"/>
                <a:cs typeface="Calibri"/>
              </a:rPr>
              <a:t>.  </a:t>
            </a:r>
            <a:r>
              <a:rPr lang="ko-KR" altLang="en-US" b="0" spc="-5" dirty="0" smtClean="0">
                <a:latin typeface="Calibri"/>
                <a:cs typeface="Calibri"/>
              </a:rPr>
              <a:t>날벌레들은 </a:t>
            </a:r>
            <a:r>
              <a:rPr lang="en-US" altLang="ko-KR" b="0" spc="-5" dirty="0" smtClean="0">
                <a:latin typeface="Calibri"/>
                <a:cs typeface="Calibri"/>
              </a:rPr>
              <a:t>28</a:t>
            </a:r>
            <a:r>
              <a:rPr lang="ko-KR" altLang="en-US" b="0" spc="-5" dirty="0" smtClean="0">
                <a:latin typeface="Calibri"/>
                <a:cs typeface="Calibri"/>
              </a:rPr>
              <a:t>일간 살모넬라균을 보유할 수 있음</a:t>
            </a:r>
            <a:r>
              <a:rPr lang="en-US" altLang="ko-KR" b="0" spc="-5" dirty="0" smtClean="0">
                <a:latin typeface="Calibri"/>
                <a:cs typeface="Calibri"/>
              </a:rPr>
              <a:t>.</a:t>
            </a:r>
          </a:p>
          <a:p>
            <a:pPr marL="480695">
              <a:lnSpc>
                <a:spcPct val="100000"/>
              </a:lnSpc>
              <a:spcBef>
                <a:spcPts val="219"/>
              </a:spcBef>
            </a:pPr>
            <a:r>
              <a:rPr lang="ko-KR" altLang="en-US" b="0" dirty="0" smtClean="0">
                <a:latin typeface="Calibri"/>
                <a:cs typeface="Calibri"/>
              </a:rPr>
              <a:t>날벌레는 </a:t>
            </a:r>
            <a:r>
              <a:rPr lang="en-US" altLang="ko-KR" b="0" dirty="0" smtClean="0">
                <a:latin typeface="Calibri"/>
                <a:cs typeface="Calibri"/>
              </a:rPr>
              <a:t>2km </a:t>
            </a:r>
            <a:r>
              <a:rPr lang="ko-KR" altLang="en-US" b="0" dirty="0" smtClean="0">
                <a:latin typeface="Calibri"/>
                <a:cs typeface="Calibri"/>
              </a:rPr>
              <a:t>이상을 이동함</a:t>
            </a:r>
            <a:r>
              <a:rPr lang="en-US" altLang="ko-KR" b="0" dirty="0" smtClean="0">
                <a:latin typeface="Calibri"/>
                <a:cs typeface="Calibri"/>
              </a:rPr>
              <a:t>.</a:t>
            </a:r>
            <a:endParaRPr b="0" dirty="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  <a:spcBef>
                <a:spcPts val="770"/>
              </a:spcBef>
            </a:pPr>
            <a:endParaRPr lang="en-US" altLang="ko-KR" dirty="0" smtClean="0"/>
          </a:p>
          <a:p>
            <a:pPr marL="23495">
              <a:lnSpc>
                <a:spcPct val="100000"/>
              </a:lnSpc>
              <a:spcBef>
                <a:spcPts val="770"/>
              </a:spcBef>
            </a:pPr>
            <a:r>
              <a:rPr lang="ko-KR" altLang="en-US" dirty="0" smtClean="0"/>
              <a:t>조류</a:t>
            </a:r>
            <a:endParaRPr dirty="0" smtClean="0"/>
          </a:p>
          <a:p>
            <a:pPr marL="480695">
              <a:lnSpc>
                <a:spcPct val="100000"/>
              </a:lnSpc>
              <a:spcBef>
                <a:spcPts val="250"/>
              </a:spcBef>
            </a:pPr>
            <a:r>
              <a:rPr lang="ko-KR" altLang="en-US" b="0" dirty="0" err="1" smtClean="0">
                <a:latin typeface="Calibri"/>
                <a:cs typeface="Calibri"/>
              </a:rPr>
              <a:t>조류성</a:t>
            </a:r>
            <a:r>
              <a:rPr lang="ko-KR" altLang="en-US" b="0" dirty="0" smtClean="0">
                <a:latin typeface="Calibri"/>
                <a:cs typeface="Calibri"/>
              </a:rPr>
              <a:t> 질병의 매개체</a:t>
            </a:r>
            <a:endParaRPr b="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4951" y="2348483"/>
            <a:ext cx="5515356" cy="4105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30" dirty="0" smtClean="0"/>
              <a:t>쥐덫 설치 위치</a:t>
            </a:r>
            <a:endParaRPr spc="-30" dirty="0"/>
          </a:p>
        </p:txBody>
      </p:sp>
      <p:sp>
        <p:nvSpPr>
          <p:cNvPr id="4" name="object 4"/>
          <p:cNvSpPr/>
          <p:nvPr/>
        </p:nvSpPr>
        <p:spPr>
          <a:xfrm>
            <a:off x="426719" y="1225296"/>
            <a:ext cx="4032504" cy="3025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3732" y="1234439"/>
            <a:ext cx="3951732" cy="2964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05300" y="3619500"/>
            <a:ext cx="3811524" cy="2857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6027" y="2403348"/>
            <a:ext cx="3055620" cy="4073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963" y="1234439"/>
            <a:ext cx="3977640" cy="2651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40" dirty="0" smtClean="0"/>
              <a:t>축사 차단방역</a:t>
            </a:r>
            <a:endParaRPr spc="-4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295" y="1988820"/>
            <a:ext cx="3840479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7655" y="1988820"/>
            <a:ext cx="3840479" cy="2880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40" dirty="0" smtClean="0"/>
              <a:t>야생동물 차단</a:t>
            </a:r>
            <a:endParaRPr spc="-4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80" y="1226819"/>
            <a:ext cx="7920228" cy="5280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20" dirty="0" smtClean="0"/>
              <a:t>차단방역과 축사재질</a:t>
            </a:r>
            <a:endParaRPr spc="-20" dirty="0"/>
          </a:p>
        </p:txBody>
      </p:sp>
      <p:sp>
        <p:nvSpPr>
          <p:cNvPr id="4" name="object 4"/>
          <p:cNvSpPr/>
          <p:nvPr/>
        </p:nvSpPr>
        <p:spPr>
          <a:xfrm>
            <a:off x="5254752" y="4219955"/>
            <a:ext cx="3578352" cy="238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53940" y="3954779"/>
            <a:ext cx="3781044" cy="2519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53940" y="1043939"/>
            <a:ext cx="3781044" cy="2520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727" y="1043939"/>
            <a:ext cx="3779520" cy="2520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251" y="3954779"/>
            <a:ext cx="3777996" cy="2519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20" dirty="0" smtClean="0"/>
              <a:t>차단방역과 </a:t>
            </a:r>
            <a:r>
              <a:rPr lang="ko-KR" altLang="en-US" spc="-20" dirty="0" err="1" smtClean="0"/>
              <a:t>종란세척</a:t>
            </a:r>
            <a:endParaRPr spc="-2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40" dirty="0" smtClean="0"/>
              <a:t>차단방역</a:t>
            </a:r>
            <a:r>
              <a:rPr lang="en-US" altLang="ko-KR" spc="-40" dirty="0" smtClean="0"/>
              <a:t>(</a:t>
            </a:r>
            <a:r>
              <a:rPr lang="ko-KR" altLang="en-US" spc="-40" dirty="0" smtClean="0"/>
              <a:t>세척과 소독</a:t>
            </a:r>
            <a:r>
              <a:rPr lang="en-US" altLang="ko-KR" spc="-40" dirty="0" smtClean="0"/>
              <a:t>)</a:t>
            </a:r>
            <a:endParaRPr spc="-40" dirty="0"/>
          </a:p>
        </p:txBody>
      </p:sp>
      <p:sp>
        <p:nvSpPr>
          <p:cNvPr id="3" name="object 3"/>
          <p:cNvSpPr/>
          <p:nvPr/>
        </p:nvSpPr>
        <p:spPr>
          <a:xfrm>
            <a:off x="790955" y="1549908"/>
            <a:ext cx="3853179" cy="763905"/>
          </a:xfrm>
          <a:custGeom>
            <a:avLst/>
            <a:gdLst/>
            <a:ahLst/>
            <a:cxnLst/>
            <a:rect l="l" t="t" r="r" b="b"/>
            <a:pathLst>
              <a:path w="3853179" h="763905">
                <a:moveTo>
                  <a:pt x="2376424" y="550671"/>
                </a:moveTo>
                <a:lnTo>
                  <a:pt x="1476248" y="550671"/>
                </a:lnTo>
                <a:lnTo>
                  <a:pt x="1926336" y="763524"/>
                </a:lnTo>
                <a:lnTo>
                  <a:pt x="2376424" y="550671"/>
                </a:lnTo>
                <a:close/>
              </a:path>
              <a:path w="3853179" h="763905">
                <a:moveTo>
                  <a:pt x="2145411" y="422528"/>
                </a:moveTo>
                <a:lnTo>
                  <a:pt x="1707261" y="422528"/>
                </a:lnTo>
                <a:lnTo>
                  <a:pt x="1707261" y="550671"/>
                </a:lnTo>
                <a:lnTo>
                  <a:pt x="2145411" y="550671"/>
                </a:lnTo>
                <a:lnTo>
                  <a:pt x="2145411" y="422528"/>
                </a:lnTo>
                <a:close/>
              </a:path>
              <a:path w="3853179" h="763905">
                <a:moveTo>
                  <a:pt x="3852672" y="0"/>
                </a:moveTo>
                <a:lnTo>
                  <a:pt x="0" y="0"/>
                </a:lnTo>
                <a:lnTo>
                  <a:pt x="0" y="422528"/>
                </a:lnTo>
                <a:lnTo>
                  <a:pt x="3852672" y="422528"/>
                </a:lnTo>
                <a:lnTo>
                  <a:pt x="3852672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0955" y="1549908"/>
            <a:ext cx="3853179" cy="763905"/>
          </a:xfrm>
          <a:custGeom>
            <a:avLst/>
            <a:gdLst/>
            <a:ahLst/>
            <a:cxnLst/>
            <a:rect l="l" t="t" r="r" b="b"/>
            <a:pathLst>
              <a:path w="3853179" h="763905">
                <a:moveTo>
                  <a:pt x="0" y="0"/>
                </a:moveTo>
                <a:lnTo>
                  <a:pt x="3852672" y="0"/>
                </a:lnTo>
                <a:lnTo>
                  <a:pt x="3852672" y="422528"/>
                </a:lnTo>
                <a:lnTo>
                  <a:pt x="2145411" y="422528"/>
                </a:lnTo>
                <a:lnTo>
                  <a:pt x="2145411" y="550671"/>
                </a:lnTo>
                <a:lnTo>
                  <a:pt x="2376424" y="550671"/>
                </a:lnTo>
                <a:lnTo>
                  <a:pt x="1926336" y="763524"/>
                </a:lnTo>
                <a:lnTo>
                  <a:pt x="1476248" y="550671"/>
                </a:lnTo>
                <a:lnTo>
                  <a:pt x="1707261" y="550671"/>
                </a:lnTo>
                <a:lnTo>
                  <a:pt x="1707261" y="422528"/>
                </a:lnTo>
                <a:lnTo>
                  <a:pt x="0" y="4225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4380" y="2377439"/>
            <a:ext cx="3889375" cy="762000"/>
          </a:xfrm>
          <a:custGeom>
            <a:avLst/>
            <a:gdLst/>
            <a:ahLst/>
            <a:cxnLst/>
            <a:rect l="l" t="t" r="r" b="b"/>
            <a:pathLst>
              <a:path w="3889375" h="762000">
                <a:moveTo>
                  <a:pt x="2430399" y="490855"/>
                </a:moveTo>
                <a:lnTo>
                  <a:pt x="1458849" y="490855"/>
                </a:lnTo>
                <a:lnTo>
                  <a:pt x="1944624" y="762000"/>
                </a:lnTo>
                <a:lnTo>
                  <a:pt x="2430399" y="490855"/>
                </a:lnTo>
                <a:close/>
              </a:path>
              <a:path w="3889375" h="762000">
                <a:moveTo>
                  <a:pt x="2179574" y="316864"/>
                </a:moveTo>
                <a:lnTo>
                  <a:pt x="1709674" y="316864"/>
                </a:lnTo>
                <a:lnTo>
                  <a:pt x="1709674" y="490855"/>
                </a:lnTo>
                <a:lnTo>
                  <a:pt x="2179574" y="490855"/>
                </a:lnTo>
                <a:lnTo>
                  <a:pt x="2179574" y="316864"/>
                </a:lnTo>
                <a:close/>
              </a:path>
              <a:path w="3889375" h="762000">
                <a:moveTo>
                  <a:pt x="3889248" y="0"/>
                </a:moveTo>
                <a:lnTo>
                  <a:pt x="0" y="0"/>
                </a:lnTo>
                <a:lnTo>
                  <a:pt x="0" y="316864"/>
                </a:lnTo>
                <a:lnTo>
                  <a:pt x="3889248" y="316864"/>
                </a:lnTo>
                <a:lnTo>
                  <a:pt x="3889248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380" y="2377439"/>
            <a:ext cx="3889375" cy="762000"/>
          </a:xfrm>
          <a:custGeom>
            <a:avLst/>
            <a:gdLst/>
            <a:ahLst/>
            <a:cxnLst/>
            <a:rect l="l" t="t" r="r" b="b"/>
            <a:pathLst>
              <a:path w="3889375" h="762000">
                <a:moveTo>
                  <a:pt x="0" y="0"/>
                </a:moveTo>
                <a:lnTo>
                  <a:pt x="3889248" y="0"/>
                </a:lnTo>
                <a:lnTo>
                  <a:pt x="3889248" y="316864"/>
                </a:lnTo>
                <a:lnTo>
                  <a:pt x="2179574" y="316864"/>
                </a:lnTo>
                <a:lnTo>
                  <a:pt x="2179574" y="490855"/>
                </a:lnTo>
                <a:lnTo>
                  <a:pt x="2430399" y="490855"/>
                </a:lnTo>
                <a:lnTo>
                  <a:pt x="1944624" y="762000"/>
                </a:lnTo>
                <a:lnTo>
                  <a:pt x="1458849" y="490855"/>
                </a:lnTo>
                <a:lnTo>
                  <a:pt x="1709674" y="490855"/>
                </a:lnTo>
                <a:lnTo>
                  <a:pt x="1709674" y="316864"/>
                </a:lnTo>
                <a:lnTo>
                  <a:pt x="0" y="31686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380" y="3204972"/>
            <a:ext cx="3889375" cy="792480"/>
          </a:xfrm>
          <a:custGeom>
            <a:avLst/>
            <a:gdLst/>
            <a:ahLst/>
            <a:cxnLst/>
            <a:rect l="l" t="t" r="r" b="b"/>
            <a:pathLst>
              <a:path w="3889375" h="792479">
                <a:moveTo>
                  <a:pt x="2431034" y="522477"/>
                </a:moveTo>
                <a:lnTo>
                  <a:pt x="1458214" y="522477"/>
                </a:lnTo>
                <a:lnTo>
                  <a:pt x="1944624" y="792479"/>
                </a:lnTo>
                <a:lnTo>
                  <a:pt x="2431034" y="522477"/>
                </a:lnTo>
                <a:close/>
              </a:path>
              <a:path w="3889375" h="792479">
                <a:moveTo>
                  <a:pt x="2192274" y="315340"/>
                </a:moveTo>
                <a:lnTo>
                  <a:pt x="1696974" y="315340"/>
                </a:lnTo>
                <a:lnTo>
                  <a:pt x="1696974" y="522477"/>
                </a:lnTo>
                <a:lnTo>
                  <a:pt x="2192274" y="522477"/>
                </a:lnTo>
                <a:lnTo>
                  <a:pt x="2192274" y="315340"/>
                </a:lnTo>
                <a:close/>
              </a:path>
              <a:path w="3889375" h="792479">
                <a:moveTo>
                  <a:pt x="3889248" y="0"/>
                </a:moveTo>
                <a:lnTo>
                  <a:pt x="0" y="0"/>
                </a:lnTo>
                <a:lnTo>
                  <a:pt x="0" y="315340"/>
                </a:lnTo>
                <a:lnTo>
                  <a:pt x="3889248" y="315340"/>
                </a:lnTo>
                <a:lnTo>
                  <a:pt x="3889248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80" y="3204972"/>
            <a:ext cx="3889375" cy="792480"/>
          </a:xfrm>
          <a:custGeom>
            <a:avLst/>
            <a:gdLst/>
            <a:ahLst/>
            <a:cxnLst/>
            <a:rect l="l" t="t" r="r" b="b"/>
            <a:pathLst>
              <a:path w="3889375" h="792479">
                <a:moveTo>
                  <a:pt x="0" y="0"/>
                </a:moveTo>
                <a:lnTo>
                  <a:pt x="3889248" y="0"/>
                </a:lnTo>
                <a:lnTo>
                  <a:pt x="3889248" y="315340"/>
                </a:lnTo>
                <a:lnTo>
                  <a:pt x="2192274" y="315340"/>
                </a:lnTo>
                <a:lnTo>
                  <a:pt x="2192274" y="522477"/>
                </a:lnTo>
                <a:lnTo>
                  <a:pt x="2431034" y="522477"/>
                </a:lnTo>
                <a:lnTo>
                  <a:pt x="1944624" y="792479"/>
                </a:lnTo>
                <a:lnTo>
                  <a:pt x="1458214" y="522477"/>
                </a:lnTo>
                <a:lnTo>
                  <a:pt x="1696974" y="522477"/>
                </a:lnTo>
                <a:lnTo>
                  <a:pt x="1696974" y="315340"/>
                </a:lnTo>
                <a:lnTo>
                  <a:pt x="0" y="31534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4380" y="4034028"/>
            <a:ext cx="4681855" cy="376555"/>
          </a:xfrm>
          <a:custGeom>
            <a:avLst/>
            <a:gdLst/>
            <a:ahLst/>
            <a:cxnLst/>
            <a:rect l="l" t="t" r="r" b="b"/>
            <a:pathLst>
              <a:path w="4681855" h="376554">
                <a:moveTo>
                  <a:pt x="3846576" y="0"/>
                </a:moveTo>
                <a:lnTo>
                  <a:pt x="0" y="0"/>
                </a:lnTo>
                <a:lnTo>
                  <a:pt x="0" y="376428"/>
                </a:lnTo>
                <a:lnTo>
                  <a:pt x="3846576" y="376428"/>
                </a:lnTo>
                <a:lnTo>
                  <a:pt x="3846576" y="233426"/>
                </a:lnTo>
                <a:lnTo>
                  <a:pt x="4598839" y="233426"/>
                </a:lnTo>
                <a:lnTo>
                  <a:pt x="4681728" y="188214"/>
                </a:lnTo>
                <a:lnTo>
                  <a:pt x="4598839" y="143002"/>
                </a:lnTo>
                <a:lnTo>
                  <a:pt x="3846576" y="143002"/>
                </a:lnTo>
                <a:lnTo>
                  <a:pt x="3846576" y="0"/>
                </a:lnTo>
                <a:close/>
              </a:path>
              <a:path w="4681855" h="376554">
                <a:moveTo>
                  <a:pt x="4598839" y="233426"/>
                </a:moveTo>
                <a:lnTo>
                  <a:pt x="4438650" y="233426"/>
                </a:lnTo>
                <a:lnTo>
                  <a:pt x="4438650" y="320802"/>
                </a:lnTo>
                <a:lnTo>
                  <a:pt x="4598839" y="233426"/>
                </a:lnTo>
                <a:close/>
              </a:path>
              <a:path w="4681855" h="376554">
                <a:moveTo>
                  <a:pt x="4438650" y="55626"/>
                </a:moveTo>
                <a:lnTo>
                  <a:pt x="4438650" y="143002"/>
                </a:lnTo>
                <a:lnTo>
                  <a:pt x="4598839" y="143002"/>
                </a:lnTo>
                <a:lnTo>
                  <a:pt x="4438650" y="55626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4380" y="4034028"/>
            <a:ext cx="4681855" cy="376555"/>
          </a:xfrm>
          <a:custGeom>
            <a:avLst/>
            <a:gdLst/>
            <a:ahLst/>
            <a:cxnLst/>
            <a:rect l="l" t="t" r="r" b="b"/>
            <a:pathLst>
              <a:path w="4681855" h="376554">
                <a:moveTo>
                  <a:pt x="0" y="0"/>
                </a:moveTo>
                <a:lnTo>
                  <a:pt x="3846576" y="0"/>
                </a:lnTo>
                <a:lnTo>
                  <a:pt x="3846576" y="143002"/>
                </a:lnTo>
                <a:lnTo>
                  <a:pt x="4438650" y="143002"/>
                </a:lnTo>
                <a:lnTo>
                  <a:pt x="4438650" y="55626"/>
                </a:lnTo>
                <a:lnTo>
                  <a:pt x="4681728" y="188214"/>
                </a:lnTo>
                <a:lnTo>
                  <a:pt x="4438650" y="320802"/>
                </a:lnTo>
                <a:lnTo>
                  <a:pt x="4438650" y="233426"/>
                </a:lnTo>
                <a:lnTo>
                  <a:pt x="3846576" y="233426"/>
                </a:lnTo>
                <a:lnTo>
                  <a:pt x="3846576" y="376428"/>
                </a:lnTo>
                <a:lnTo>
                  <a:pt x="0" y="3764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33399" y="1653158"/>
            <a:ext cx="3566795" cy="28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800" spc="-55" dirty="0" smtClean="0">
                <a:latin typeface="Calibri"/>
                <a:cs typeface="Calibri"/>
              </a:rPr>
              <a:t>장비 이동 및 청소</a:t>
            </a:r>
            <a:endParaRPr sz="1800" dirty="0" smtClean="0">
              <a:latin typeface="Calibri"/>
              <a:cs typeface="Calibri"/>
            </a:endParaRPr>
          </a:p>
          <a:p>
            <a:pPr marL="205740" marR="233679" indent="-635" algn="ctr">
              <a:lnSpc>
                <a:spcPts val="6509"/>
              </a:lnSpc>
              <a:spcBef>
                <a:spcPts val="540"/>
              </a:spcBef>
            </a:pPr>
            <a:r>
              <a:rPr lang="ko-KR" altLang="en-US" spc="-10" dirty="0" smtClean="0">
                <a:latin typeface="Calibri"/>
                <a:cs typeface="Calibri"/>
              </a:rPr>
              <a:t>급수장비 청소 및 소독</a:t>
            </a:r>
            <a:endParaRPr lang="en-US" altLang="ko-KR" spc="-10" dirty="0" smtClean="0">
              <a:latin typeface="Calibri"/>
              <a:cs typeface="Calibri"/>
            </a:endParaRPr>
          </a:p>
          <a:p>
            <a:pPr marL="205740" marR="233679" indent="-635" algn="ctr">
              <a:lnSpc>
                <a:spcPts val="6509"/>
              </a:lnSpc>
              <a:spcBef>
                <a:spcPts val="540"/>
              </a:spcBef>
            </a:pPr>
            <a:r>
              <a:rPr lang="ko-KR" altLang="en-US" spc="-10" dirty="0" smtClean="0">
                <a:latin typeface="Calibri"/>
                <a:cs typeface="Calibri"/>
              </a:rPr>
              <a:t>축사 및 장비 청소</a:t>
            </a:r>
            <a:endParaRPr sz="18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 smtClean="0">
              <a:latin typeface="Times New Roman"/>
              <a:cs typeface="Times New Roman"/>
            </a:endParaRPr>
          </a:p>
          <a:p>
            <a:pPr marR="68580" algn="ctr">
              <a:lnSpc>
                <a:spcPct val="100000"/>
              </a:lnSpc>
              <a:spcBef>
                <a:spcPts val="1595"/>
              </a:spcBef>
            </a:pPr>
            <a:r>
              <a:rPr lang="ko-KR" altLang="en-US" sz="1800" dirty="0" smtClean="0">
                <a:latin typeface="Calibri"/>
                <a:cs typeface="Calibri"/>
              </a:rPr>
              <a:t>소독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80888" y="4034028"/>
            <a:ext cx="2809240" cy="512445"/>
          </a:xfrm>
          <a:custGeom>
            <a:avLst/>
            <a:gdLst/>
            <a:ahLst/>
            <a:cxnLst/>
            <a:rect l="l" t="t" r="r" b="b"/>
            <a:pathLst>
              <a:path w="2809240" h="512445">
                <a:moveTo>
                  <a:pt x="2105533" y="426720"/>
                </a:moveTo>
                <a:lnTo>
                  <a:pt x="703199" y="426720"/>
                </a:lnTo>
                <a:lnTo>
                  <a:pt x="1404365" y="512064"/>
                </a:lnTo>
                <a:lnTo>
                  <a:pt x="2105533" y="426720"/>
                </a:lnTo>
                <a:close/>
              </a:path>
              <a:path w="2809240" h="512445">
                <a:moveTo>
                  <a:pt x="1754886" y="341376"/>
                </a:moveTo>
                <a:lnTo>
                  <a:pt x="1053845" y="341376"/>
                </a:lnTo>
                <a:lnTo>
                  <a:pt x="1053845" y="426720"/>
                </a:lnTo>
                <a:lnTo>
                  <a:pt x="1754886" y="426720"/>
                </a:lnTo>
                <a:lnTo>
                  <a:pt x="1754886" y="341376"/>
                </a:lnTo>
                <a:close/>
              </a:path>
              <a:path w="2809240" h="512445">
                <a:moveTo>
                  <a:pt x="2808732" y="0"/>
                </a:moveTo>
                <a:lnTo>
                  <a:pt x="0" y="0"/>
                </a:lnTo>
                <a:lnTo>
                  <a:pt x="0" y="341376"/>
                </a:lnTo>
                <a:lnTo>
                  <a:pt x="2808732" y="341376"/>
                </a:lnTo>
                <a:lnTo>
                  <a:pt x="28087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80888" y="4034028"/>
            <a:ext cx="2809240" cy="512445"/>
          </a:xfrm>
          <a:custGeom>
            <a:avLst/>
            <a:gdLst/>
            <a:ahLst/>
            <a:cxnLst/>
            <a:rect l="l" t="t" r="r" b="b"/>
            <a:pathLst>
              <a:path w="2809240" h="512445">
                <a:moveTo>
                  <a:pt x="0" y="0"/>
                </a:moveTo>
                <a:lnTo>
                  <a:pt x="2808732" y="0"/>
                </a:lnTo>
                <a:lnTo>
                  <a:pt x="2808732" y="341376"/>
                </a:lnTo>
                <a:lnTo>
                  <a:pt x="1754886" y="341376"/>
                </a:lnTo>
                <a:lnTo>
                  <a:pt x="1754886" y="426720"/>
                </a:lnTo>
                <a:lnTo>
                  <a:pt x="2105533" y="426720"/>
                </a:lnTo>
                <a:lnTo>
                  <a:pt x="1404365" y="512064"/>
                </a:lnTo>
                <a:lnTo>
                  <a:pt x="703199" y="426720"/>
                </a:lnTo>
                <a:lnTo>
                  <a:pt x="1053845" y="426720"/>
                </a:lnTo>
                <a:lnTo>
                  <a:pt x="1053845" y="341376"/>
                </a:lnTo>
                <a:lnTo>
                  <a:pt x="0" y="34137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80888" y="4681728"/>
            <a:ext cx="2809240" cy="512445"/>
          </a:xfrm>
          <a:custGeom>
            <a:avLst/>
            <a:gdLst/>
            <a:ahLst/>
            <a:cxnLst/>
            <a:rect l="l" t="t" r="r" b="b"/>
            <a:pathLst>
              <a:path w="2809240" h="512445">
                <a:moveTo>
                  <a:pt x="2105533" y="426720"/>
                </a:moveTo>
                <a:lnTo>
                  <a:pt x="703199" y="426720"/>
                </a:lnTo>
                <a:lnTo>
                  <a:pt x="1404365" y="512064"/>
                </a:lnTo>
                <a:lnTo>
                  <a:pt x="2105533" y="426720"/>
                </a:lnTo>
                <a:close/>
              </a:path>
              <a:path w="2809240" h="512445">
                <a:moveTo>
                  <a:pt x="1754886" y="341376"/>
                </a:moveTo>
                <a:lnTo>
                  <a:pt x="1053845" y="341376"/>
                </a:lnTo>
                <a:lnTo>
                  <a:pt x="1053845" y="426720"/>
                </a:lnTo>
                <a:lnTo>
                  <a:pt x="1754886" y="426720"/>
                </a:lnTo>
                <a:lnTo>
                  <a:pt x="1754886" y="341376"/>
                </a:lnTo>
                <a:close/>
              </a:path>
              <a:path w="2809240" h="512445">
                <a:moveTo>
                  <a:pt x="2808732" y="0"/>
                </a:moveTo>
                <a:lnTo>
                  <a:pt x="0" y="0"/>
                </a:lnTo>
                <a:lnTo>
                  <a:pt x="0" y="341376"/>
                </a:lnTo>
                <a:lnTo>
                  <a:pt x="2808732" y="341376"/>
                </a:lnTo>
                <a:lnTo>
                  <a:pt x="2808732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0888" y="4681728"/>
            <a:ext cx="2809240" cy="512445"/>
          </a:xfrm>
          <a:custGeom>
            <a:avLst/>
            <a:gdLst/>
            <a:ahLst/>
            <a:cxnLst/>
            <a:rect l="l" t="t" r="r" b="b"/>
            <a:pathLst>
              <a:path w="2809240" h="512445">
                <a:moveTo>
                  <a:pt x="0" y="0"/>
                </a:moveTo>
                <a:lnTo>
                  <a:pt x="2808732" y="0"/>
                </a:lnTo>
                <a:lnTo>
                  <a:pt x="2808732" y="341376"/>
                </a:lnTo>
                <a:lnTo>
                  <a:pt x="1754886" y="341376"/>
                </a:lnTo>
                <a:lnTo>
                  <a:pt x="1754886" y="426720"/>
                </a:lnTo>
                <a:lnTo>
                  <a:pt x="2105533" y="426720"/>
                </a:lnTo>
                <a:lnTo>
                  <a:pt x="1404365" y="512064"/>
                </a:lnTo>
                <a:lnTo>
                  <a:pt x="703199" y="426720"/>
                </a:lnTo>
                <a:lnTo>
                  <a:pt x="1053845" y="426720"/>
                </a:lnTo>
                <a:lnTo>
                  <a:pt x="1053845" y="341376"/>
                </a:lnTo>
                <a:lnTo>
                  <a:pt x="0" y="34137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19800" y="4038600"/>
            <a:ext cx="1752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indent="-29209">
              <a:lnSpc>
                <a:spcPct val="100000"/>
              </a:lnSpc>
            </a:pPr>
            <a:r>
              <a:rPr lang="ko-KR" altLang="en-US" sz="1800" dirty="0" smtClean="0">
                <a:latin typeface="Calibri"/>
                <a:cs typeface="Calibri"/>
              </a:rPr>
              <a:t>건조 및 휴지기간</a:t>
            </a:r>
            <a:endParaRPr sz="1800" dirty="0" smtClean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10150" y="1514902"/>
            <a:ext cx="2803525" cy="2517140"/>
          </a:xfrm>
          <a:custGeom>
            <a:avLst/>
            <a:gdLst/>
            <a:ahLst/>
            <a:cxnLst/>
            <a:rect l="l" t="t" r="r" b="b"/>
            <a:pathLst>
              <a:path w="2803525" h="2517140">
                <a:moveTo>
                  <a:pt x="1562449" y="0"/>
                </a:moveTo>
                <a:lnTo>
                  <a:pt x="1465546" y="1282"/>
                </a:lnTo>
                <a:lnTo>
                  <a:pt x="1369202" y="6779"/>
                </a:lnTo>
                <a:lnTo>
                  <a:pt x="1273873" y="16453"/>
                </a:lnTo>
                <a:lnTo>
                  <a:pt x="1180013" y="30269"/>
                </a:lnTo>
                <a:lnTo>
                  <a:pt x="1088077" y="48191"/>
                </a:lnTo>
                <a:lnTo>
                  <a:pt x="998519" y="70182"/>
                </a:lnTo>
                <a:lnTo>
                  <a:pt x="911794" y="96207"/>
                </a:lnTo>
                <a:lnTo>
                  <a:pt x="828356" y="126229"/>
                </a:lnTo>
                <a:lnTo>
                  <a:pt x="748661" y="160214"/>
                </a:lnTo>
                <a:lnTo>
                  <a:pt x="673163" y="198123"/>
                </a:lnTo>
                <a:lnTo>
                  <a:pt x="602316" y="239923"/>
                </a:lnTo>
                <a:lnTo>
                  <a:pt x="536575" y="285576"/>
                </a:lnTo>
                <a:lnTo>
                  <a:pt x="477501" y="334109"/>
                </a:lnTo>
                <a:lnTo>
                  <a:pt x="426313" y="384400"/>
                </a:lnTo>
                <a:lnTo>
                  <a:pt x="382946" y="436190"/>
                </a:lnTo>
                <a:lnTo>
                  <a:pt x="347337" y="489218"/>
                </a:lnTo>
                <a:lnTo>
                  <a:pt x="319424" y="543225"/>
                </a:lnTo>
                <a:lnTo>
                  <a:pt x="299144" y="597952"/>
                </a:lnTo>
                <a:lnTo>
                  <a:pt x="286432" y="653139"/>
                </a:lnTo>
                <a:lnTo>
                  <a:pt x="281227" y="708526"/>
                </a:lnTo>
                <a:lnTo>
                  <a:pt x="283465" y="763855"/>
                </a:lnTo>
                <a:lnTo>
                  <a:pt x="293084" y="818865"/>
                </a:lnTo>
                <a:lnTo>
                  <a:pt x="310019" y="873296"/>
                </a:lnTo>
                <a:lnTo>
                  <a:pt x="334209" y="926890"/>
                </a:lnTo>
                <a:lnTo>
                  <a:pt x="365589" y="979387"/>
                </a:lnTo>
                <a:lnTo>
                  <a:pt x="404097" y="1030527"/>
                </a:lnTo>
                <a:lnTo>
                  <a:pt x="449671" y="1080050"/>
                </a:lnTo>
                <a:lnTo>
                  <a:pt x="502246" y="1127698"/>
                </a:lnTo>
                <a:lnTo>
                  <a:pt x="561760" y="1173209"/>
                </a:lnTo>
                <a:lnTo>
                  <a:pt x="628149" y="1216326"/>
                </a:lnTo>
                <a:lnTo>
                  <a:pt x="701352" y="1256789"/>
                </a:lnTo>
                <a:lnTo>
                  <a:pt x="781303" y="1294337"/>
                </a:lnTo>
                <a:lnTo>
                  <a:pt x="0" y="2516712"/>
                </a:lnTo>
                <a:lnTo>
                  <a:pt x="1213485" y="1415241"/>
                </a:lnTo>
                <a:lnTo>
                  <a:pt x="1870100" y="1415241"/>
                </a:lnTo>
                <a:lnTo>
                  <a:pt x="1880005" y="1413844"/>
                </a:lnTo>
                <a:lnTo>
                  <a:pt x="1950513" y="1401366"/>
                </a:lnTo>
                <a:lnTo>
                  <a:pt x="2019626" y="1386558"/>
                </a:lnTo>
                <a:lnTo>
                  <a:pt x="2087157" y="1369457"/>
                </a:lnTo>
                <a:lnTo>
                  <a:pt x="2152919" y="1350099"/>
                </a:lnTo>
                <a:lnTo>
                  <a:pt x="2216724" y="1328522"/>
                </a:lnTo>
                <a:lnTo>
                  <a:pt x="2278385" y="1304763"/>
                </a:lnTo>
                <a:lnTo>
                  <a:pt x="2337717" y="1278857"/>
                </a:lnTo>
                <a:lnTo>
                  <a:pt x="2394531" y="1250842"/>
                </a:lnTo>
                <a:lnTo>
                  <a:pt x="2448641" y="1220755"/>
                </a:lnTo>
                <a:lnTo>
                  <a:pt x="2499860" y="1188632"/>
                </a:lnTo>
                <a:lnTo>
                  <a:pt x="2548001" y="1154510"/>
                </a:lnTo>
                <a:lnTo>
                  <a:pt x="2607074" y="1105976"/>
                </a:lnTo>
                <a:lnTo>
                  <a:pt x="2658262" y="1055685"/>
                </a:lnTo>
                <a:lnTo>
                  <a:pt x="2701629" y="1003896"/>
                </a:lnTo>
                <a:lnTo>
                  <a:pt x="2737238" y="950868"/>
                </a:lnTo>
                <a:lnTo>
                  <a:pt x="2765151" y="896860"/>
                </a:lnTo>
                <a:lnTo>
                  <a:pt x="2785431" y="842134"/>
                </a:lnTo>
                <a:lnTo>
                  <a:pt x="2798143" y="786947"/>
                </a:lnTo>
                <a:lnTo>
                  <a:pt x="2803348" y="731559"/>
                </a:lnTo>
                <a:lnTo>
                  <a:pt x="2801110" y="676231"/>
                </a:lnTo>
                <a:lnTo>
                  <a:pt x="2791491" y="621221"/>
                </a:lnTo>
                <a:lnTo>
                  <a:pt x="2774556" y="566789"/>
                </a:lnTo>
                <a:lnTo>
                  <a:pt x="2750366" y="513195"/>
                </a:lnTo>
                <a:lnTo>
                  <a:pt x="2718986" y="460699"/>
                </a:lnTo>
                <a:lnTo>
                  <a:pt x="2680478" y="409559"/>
                </a:lnTo>
                <a:lnTo>
                  <a:pt x="2634904" y="360035"/>
                </a:lnTo>
                <a:lnTo>
                  <a:pt x="2582329" y="312388"/>
                </a:lnTo>
                <a:lnTo>
                  <a:pt x="2522815" y="266876"/>
                </a:lnTo>
                <a:lnTo>
                  <a:pt x="2456426" y="223759"/>
                </a:lnTo>
                <a:lnTo>
                  <a:pt x="2383223" y="183297"/>
                </a:lnTo>
                <a:lnTo>
                  <a:pt x="2303272" y="145749"/>
                </a:lnTo>
                <a:lnTo>
                  <a:pt x="2218257" y="112026"/>
                </a:lnTo>
                <a:lnTo>
                  <a:pt x="2130165" y="82805"/>
                </a:lnTo>
                <a:lnTo>
                  <a:pt x="2039450" y="58050"/>
                </a:lnTo>
                <a:lnTo>
                  <a:pt x="1946567" y="37725"/>
                </a:lnTo>
                <a:lnTo>
                  <a:pt x="1851971" y="21793"/>
                </a:lnTo>
                <a:lnTo>
                  <a:pt x="1756116" y="10219"/>
                </a:lnTo>
                <a:lnTo>
                  <a:pt x="1659457" y="2966"/>
                </a:lnTo>
                <a:lnTo>
                  <a:pt x="1562449" y="0"/>
                </a:lnTo>
                <a:close/>
              </a:path>
              <a:path w="2803525" h="2517140">
                <a:moveTo>
                  <a:pt x="1870100" y="1415241"/>
                </a:moveTo>
                <a:lnTo>
                  <a:pt x="1213485" y="1415241"/>
                </a:lnTo>
                <a:lnTo>
                  <a:pt x="1288138" y="1425385"/>
                </a:lnTo>
                <a:lnTo>
                  <a:pt x="1363079" y="1432869"/>
                </a:lnTo>
                <a:lnTo>
                  <a:pt x="1438120" y="1437729"/>
                </a:lnTo>
                <a:lnTo>
                  <a:pt x="1513074" y="1440002"/>
                </a:lnTo>
                <a:lnTo>
                  <a:pt x="1587755" y="1439724"/>
                </a:lnTo>
                <a:lnTo>
                  <a:pt x="1661976" y="1436933"/>
                </a:lnTo>
                <a:lnTo>
                  <a:pt x="1735549" y="1431664"/>
                </a:lnTo>
                <a:lnTo>
                  <a:pt x="1808287" y="1423956"/>
                </a:lnTo>
                <a:lnTo>
                  <a:pt x="1870100" y="1415241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10150" y="1514902"/>
            <a:ext cx="2803525" cy="2517140"/>
          </a:xfrm>
          <a:custGeom>
            <a:avLst/>
            <a:gdLst/>
            <a:ahLst/>
            <a:cxnLst/>
            <a:rect l="l" t="t" r="r" b="b"/>
            <a:pathLst>
              <a:path w="2803525" h="2517140">
                <a:moveTo>
                  <a:pt x="0" y="2516712"/>
                </a:moveTo>
                <a:lnTo>
                  <a:pt x="781303" y="1294337"/>
                </a:lnTo>
                <a:lnTo>
                  <a:pt x="701352" y="1256789"/>
                </a:lnTo>
                <a:lnTo>
                  <a:pt x="628149" y="1216326"/>
                </a:lnTo>
                <a:lnTo>
                  <a:pt x="561760" y="1173209"/>
                </a:lnTo>
                <a:lnTo>
                  <a:pt x="502246" y="1127698"/>
                </a:lnTo>
                <a:lnTo>
                  <a:pt x="449671" y="1080050"/>
                </a:lnTo>
                <a:lnTo>
                  <a:pt x="404097" y="1030527"/>
                </a:lnTo>
                <a:lnTo>
                  <a:pt x="365589" y="979387"/>
                </a:lnTo>
                <a:lnTo>
                  <a:pt x="334209" y="926890"/>
                </a:lnTo>
                <a:lnTo>
                  <a:pt x="310019" y="873296"/>
                </a:lnTo>
                <a:lnTo>
                  <a:pt x="293084" y="818865"/>
                </a:lnTo>
                <a:lnTo>
                  <a:pt x="283465" y="763855"/>
                </a:lnTo>
                <a:lnTo>
                  <a:pt x="281227" y="708526"/>
                </a:lnTo>
                <a:lnTo>
                  <a:pt x="286432" y="653139"/>
                </a:lnTo>
                <a:lnTo>
                  <a:pt x="299144" y="597952"/>
                </a:lnTo>
                <a:lnTo>
                  <a:pt x="319424" y="543225"/>
                </a:lnTo>
                <a:lnTo>
                  <a:pt x="347337" y="489218"/>
                </a:lnTo>
                <a:lnTo>
                  <a:pt x="382946" y="436190"/>
                </a:lnTo>
                <a:lnTo>
                  <a:pt x="426313" y="384400"/>
                </a:lnTo>
                <a:lnTo>
                  <a:pt x="477501" y="334109"/>
                </a:lnTo>
                <a:lnTo>
                  <a:pt x="536575" y="285576"/>
                </a:lnTo>
                <a:lnTo>
                  <a:pt x="602316" y="239923"/>
                </a:lnTo>
                <a:lnTo>
                  <a:pt x="673163" y="198123"/>
                </a:lnTo>
                <a:lnTo>
                  <a:pt x="748661" y="160214"/>
                </a:lnTo>
                <a:lnTo>
                  <a:pt x="828356" y="126229"/>
                </a:lnTo>
                <a:lnTo>
                  <a:pt x="911794" y="96207"/>
                </a:lnTo>
                <a:lnTo>
                  <a:pt x="998519" y="70182"/>
                </a:lnTo>
                <a:lnTo>
                  <a:pt x="1088077" y="48191"/>
                </a:lnTo>
                <a:lnTo>
                  <a:pt x="1180013" y="30269"/>
                </a:lnTo>
                <a:lnTo>
                  <a:pt x="1273873" y="16453"/>
                </a:lnTo>
                <a:lnTo>
                  <a:pt x="1369202" y="6779"/>
                </a:lnTo>
                <a:lnTo>
                  <a:pt x="1465546" y="1282"/>
                </a:lnTo>
                <a:lnTo>
                  <a:pt x="1562449" y="0"/>
                </a:lnTo>
                <a:lnTo>
                  <a:pt x="1659457" y="2966"/>
                </a:lnTo>
                <a:lnTo>
                  <a:pt x="1756116" y="10219"/>
                </a:lnTo>
                <a:lnTo>
                  <a:pt x="1851971" y="21793"/>
                </a:lnTo>
                <a:lnTo>
                  <a:pt x="1946567" y="37725"/>
                </a:lnTo>
                <a:lnTo>
                  <a:pt x="2039450" y="58050"/>
                </a:lnTo>
                <a:lnTo>
                  <a:pt x="2130165" y="82805"/>
                </a:lnTo>
                <a:lnTo>
                  <a:pt x="2218257" y="112026"/>
                </a:lnTo>
                <a:lnTo>
                  <a:pt x="2303272" y="145749"/>
                </a:lnTo>
                <a:lnTo>
                  <a:pt x="2383223" y="183297"/>
                </a:lnTo>
                <a:lnTo>
                  <a:pt x="2456426" y="223759"/>
                </a:lnTo>
                <a:lnTo>
                  <a:pt x="2522815" y="266876"/>
                </a:lnTo>
                <a:lnTo>
                  <a:pt x="2582329" y="312388"/>
                </a:lnTo>
                <a:lnTo>
                  <a:pt x="2634904" y="360035"/>
                </a:lnTo>
                <a:lnTo>
                  <a:pt x="2680478" y="409559"/>
                </a:lnTo>
                <a:lnTo>
                  <a:pt x="2718986" y="460699"/>
                </a:lnTo>
                <a:lnTo>
                  <a:pt x="2750366" y="513195"/>
                </a:lnTo>
                <a:lnTo>
                  <a:pt x="2774556" y="566789"/>
                </a:lnTo>
                <a:lnTo>
                  <a:pt x="2791491" y="621221"/>
                </a:lnTo>
                <a:lnTo>
                  <a:pt x="2801110" y="676231"/>
                </a:lnTo>
                <a:lnTo>
                  <a:pt x="2803348" y="731559"/>
                </a:lnTo>
                <a:lnTo>
                  <a:pt x="2798143" y="786947"/>
                </a:lnTo>
                <a:lnTo>
                  <a:pt x="2785431" y="842134"/>
                </a:lnTo>
                <a:lnTo>
                  <a:pt x="2765151" y="896860"/>
                </a:lnTo>
                <a:lnTo>
                  <a:pt x="2737238" y="950868"/>
                </a:lnTo>
                <a:lnTo>
                  <a:pt x="2701629" y="1003896"/>
                </a:lnTo>
                <a:lnTo>
                  <a:pt x="2658262" y="1055685"/>
                </a:lnTo>
                <a:lnTo>
                  <a:pt x="2607074" y="1105976"/>
                </a:lnTo>
                <a:lnTo>
                  <a:pt x="2548001" y="1154510"/>
                </a:lnTo>
                <a:lnTo>
                  <a:pt x="2499860" y="1188632"/>
                </a:lnTo>
                <a:lnTo>
                  <a:pt x="2448641" y="1220755"/>
                </a:lnTo>
                <a:lnTo>
                  <a:pt x="2394531" y="1250842"/>
                </a:lnTo>
                <a:lnTo>
                  <a:pt x="2337717" y="1278857"/>
                </a:lnTo>
                <a:lnTo>
                  <a:pt x="2278385" y="1304763"/>
                </a:lnTo>
                <a:lnTo>
                  <a:pt x="2216724" y="1328522"/>
                </a:lnTo>
                <a:lnTo>
                  <a:pt x="2152919" y="1350099"/>
                </a:lnTo>
                <a:lnTo>
                  <a:pt x="2087157" y="1369457"/>
                </a:lnTo>
                <a:lnTo>
                  <a:pt x="2019626" y="1386558"/>
                </a:lnTo>
                <a:lnTo>
                  <a:pt x="1950513" y="1401366"/>
                </a:lnTo>
                <a:lnTo>
                  <a:pt x="1880005" y="1413844"/>
                </a:lnTo>
                <a:lnTo>
                  <a:pt x="1808287" y="1423956"/>
                </a:lnTo>
                <a:lnTo>
                  <a:pt x="1735549" y="1431664"/>
                </a:lnTo>
                <a:lnTo>
                  <a:pt x="1661976" y="1436933"/>
                </a:lnTo>
                <a:lnTo>
                  <a:pt x="1587755" y="1439724"/>
                </a:lnTo>
                <a:lnTo>
                  <a:pt x="1513074" y="1440002"/>
                </a:lnTo>
                <a:lnTo>
                  <a:pt x="1438120" y="1437729"/>
                </a:lnTo>
                <a:lnTo>
                  <a:pt x="1363079" y="1432869"/>
                </a:lnTo>
                <a:lnTo>
                  <a:pt x="1288138" y="1425385"/>
                </a:lnTo>
                <a:lnTo>
                  <a:pt x="1213485" y="1415241"/>
                </a:lnTo>
                <a:lnTo>
                  <a:pt x="0" y="251671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78092" y="1815210"/>
            <a:ext cx="95186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</a:pPr>
            <a:r>
              <a:rPr lang="ko-KR" altLang="en-US" sz="2400" dirty="0" smtClean="0">
                <a:latin typeface="Calibri"/>
                <a:cs typeface="Calibri"/>
              </a:rPr>
              <a:t>관리</a:t>
            </a:r>
            <a:endParaRPr lang="en-US" altLang="ko-KR" sz="2400" dirty="0" smtClean="0">
              <a:latin typeface="Calibri"/>
              <a:cs typeface="Calibri"/>
            </a:endParaRPr>
          </a:p>
          <a:p>
            <a:pPr marL="13970" marR="5080" indent="-1905">
              <a:lnSpc>
                <a:spcPct val="100000"/>
              </a:lnSpc>
            </a:pPr>
            <a:r>
              <a:rPr lang="ko-KR" altLang="en-US" sz="2400" dirty="0" smtClean="0">
                <a:latin typeface="Calibri"/>
                <a:cs typeface="Calibri"/>
              </a:rPr>
              <a:t>포인</a:t>
            </a:r>
            <a:r>
              <a:rPr lang="ko-KR" altLang="en-US" sz="2400" dirty="0">
                <a:latin typeface="Calibri"/>
                <a:cs typeface="Calibri"/>
              </a:rPr>
              <a:t>트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87084" y="5358384"/>
            <a:ext cx="1194815" cy="1237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6"/>
          <p:cNvSpPr txBox="1"/>
          <p:nvPr/>
        </p:nvSpPr>
        <p:spPr>
          <a:xfrm>
            <a:off x="6477000" y="4724400"/>
            <a:ext cx="1752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indent="-29209">
              <a:lnSpc>
                <a:spcPct val="100000"/>
              </a:lnSpc>
            </a:pPr>
            <a:r>
              <a:rPr lang="ko-KR" altLang="en-US" sz="1800" dirty="0" err="1" smtClean="0">
                <a:latin typeface="Calibri"/>
                <a:cs typeface="Calibri"/>
              </a:rPr>
              <a:t>재입식</a:t>
            </a:r>
            <a:endParaRPr sz="1800" dirty="0" smtClean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40" dirty="0" smtClean="0"/>
              <a:t>소독 및 청소프로그램</a:t>
            </a:r>
            <a:endParaRPr spc="-40"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7648" y="1290192"/>
          <a:ext cx="7620753" cy="5052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8476"/>
                <a:gridCol w="184403"/>
                <a:gridCol w="180593"/>
                <a:gridCol w="179070"/>
                <a:gridCol w="182880"/>
                <a:gridCol w="179831"/>
                <a:gridCol w="185927"/>
                <a:gridCol w="178308"/>
                <a:gridCol w="179831"/>
                <a:gridCol w="183642"/>
                <a:gridCol w="179832"/>
                <a:gridCol w="183641"/>
                <a:gridCol w="179832"/>
                <a:gridCol w="184403"/>
                <a:gridCol w="179070"/>
                <a:gridCol w="179832"/>
                <a:gridCol w="183642"/>
                <a:gridCol w="181355"/>
                <a:gridCol w="182879"/>
                <a:gridCol w="184404"/>
                <a:gridCol w="178308"/>
                <a:gridCol w="180594"/>
              </a:tblGrid>
              <a:tr h="168401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1050" b="1" dirty="0" smtClean="0">
                          <a:latin typeface="Arial"/>
                          <a:cs typeface="Arial"/>
                        </a:rPr>
                        <a:t>장비 이동 및 청소</a:t>
                      </a:r>
                      <a:endParaRPr sz="105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565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925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err="1" smtClean="0">
                          <a:latin typeface="Arial"/>
                          <a:cs typeface="Arial"/>
                        </a:rPr>
                        <a:t>남은사료</a:t>
                      </a: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 제거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87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err="1" smtClean="0">
                          <a:latin typeface="Arial"/>
                          <a:cs typeface="Arial"/>
                        </a:rPr>
                        <a:t>해체가능한</a:t>
                      </a: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 장비 해체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163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환풍기</a:t>
                      </a:r>
                      <a:r>
                        <a:rPr lang="en-US" altLang="ko-KR" sz="90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급수파이프 등 먼지 제거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87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분뇨 제거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650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err="1" smtClean="0">
                          <a:latin typeface="Arial"/>
                          <a:cs typeface="Arial"/>
                        </a:rPr>
                        <a:t>사료빈</a:t>
                      </a: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 청소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6509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1050" b="1" dirty="0" smtClean="0">
                          <a:latin typeface="Arial"/>
                          <a:cs typeface="Arial"/>
                        </a:rPr>
                        <a:t>급수시스템 청소</a:t>
                      </a:r>
                      <a:endParaRPr sz="105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40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spc="-5" dirty="0" smtClean="0">
                          <a:latin typeface="Arial"/>
                          <a:cs typeface="Arial"/>
                        </a:rPr>
                        <a:t>중앙 급수시스템 청소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40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만족할만한 수준으로 청소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소독약 보충 및 침전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1041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40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미생물 </a:t>
                      </a:r>
                      <a:r>
                        <a:rPr lang="ko-KR" altLang="en-US" sz="900" dirty="0" err="1" smtClean="0">
                          <a:latin typeface="Arial"/>
                          <a:cs typeface="Arial"/>
                        </a:rPr>
                        <a:t>제거시</a:t>
                      </a: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 까지 지속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1041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세척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17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353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1050" b="1" dirty="0" smtClean="0">
                          <a:latin typeface="Arial"/>
                          <a:cs typeface="Arial"/>
                        </a:rPr>
                        <a:t>축사 및 장비 세척</a:t>
                      </a:r>
                      <a:endParaRPr sz="105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178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외부 사전 세척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431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내부 사전 세척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4317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spc="35" dirty="0" smtClean="0">
                          <a:latin typeface="Arial"/>
                          <a:cs typeface="Arial"/>
                        </a:rPr>
                        <a:t>깨끗한 물과 고압장비를 이용하여 세척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591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1050" b="1" dirty="0" smtClean="0">
                          <a:latin typeface="Arial"/>
                          <a:cs typeface="Arial"/>
                        </a:rPr>
                        <a:t>소독</a:t>
                      </a:r>
                      <a:endParaRPr sz="105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spc="-5" dirty="0" smtClean="0">
                          <a:latin typeface="Arial"/>
                          <a:cs typeface="Arial"/>
                        </a:rPr>
                        <a:t>내부 청결지역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1651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장비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6510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spc="-5" dirty="0" smtClean="0">
                          <a:latin typeface="Arial"/>
                          <a:cs typeface="Arial"/>
                        </a:rPr>
                        <a:t>천정</a:t>
                      </a:r>
                      <a:r>
                        <a:rPr lang="en-US" altLang="ko-KR" sz="900" spc="-5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ko-KR" altLang="en-US" sz="900" spc="-5" dirty="0" smtClean="0">
                          <a:latin typeface="Arial"/>
                          <a:cs typeface="Arial"/>
                        </a:rPr>
                        <a:t>벽</a:t>
                      </a:r>
                      <a:r>
                        <a:rPr lang="en-US" altLang="ko-KR" sz="900" spc="-5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ko-KR" altLang="en-US" sz="900" spc="-5" dirty="0" smtClean="0">
                          <a:latin typeface="Arial"/>
                          <a:cs typeface="Arial"/>
                        </a:rPr>
                        <a:t>바닥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80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79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살충 및 설치류 관리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803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4">
                      <a:solidFill>
                        <a:srgbClr val="000000"/>
                      </a:solidFill>
                      <a:prstDash val="solid"/>
                    </a:lnT>
                    <a:lnB w="2565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1050" b="1" dirty="0" smtClean="0">
                          <a:latin typeface="Arial"/>
                          <a:cs typeface="Arial"/>
                        </a:rPr>
                        <a:t>건조 및 휴지기</a:t>
                      </a:r>
                      <a:endParaRPr sz="105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5653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1200" b="1" dirty="0" err="1" smtClean="0">
                          <a:latin typeface="Arial"/>
                          <a:cs typeface="Arial"/>
                        </a:rPr>
                        <a:t>재입식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402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spc="-5" dirty="0" smtClean="0">
                          <a:latin typeface="Arial"/>
                          <a:cs typeface="Arial"/>
                        </a:rPr>
                        <a:t>축사내부 기자재 재배치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195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err="1" smtClean="0">
                          <a:latin typeface="Arial"/>
                          <a:cs typeface="Arial"/>
                        </a:rPr>
                        <a:t>깔짚</a:t>
                      </a: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 도포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9557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훈연소독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1803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79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163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환기 및 가온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803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793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068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dirty="0" smtClean="0">
                          <a:latin typeface="Arial"/>
                          <a:cs typeface="Arial"/>
                        </a:rPr>
                        <a:t>새끼오리 준비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4317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317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8889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8889">
                      <a:solidFill>
                        <a:srgbClr val="000000"/>
                      </a:solidFill>
                      <a:prstDash val="solid"/>
                    </a:lnL>
                    <a:lnR w="279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9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973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b="1" dirty="0" err="1" smtClean="0">
                          <a:latin typeface="Arial"/>
                          <a:cs typeface="Arial"/>
                        </a:rPr>
                        <a:t>육용오리</a:t>
                      </a:r>
                      <a:r>
                        <a:rPr lang="ko-KR" altLang="en-US" sz="900" b="1" dirty="0" smtClean="0">
                          <a:latin typeface="Arial"/>
                          <a:cs typeface="Arial"/>
                        </a:rPr>
                        <a:t> 총 일수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24129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24129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0.5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24129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4129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0.5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4129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24129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24129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24129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829"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lang="ko-KR" altLang="en-US" sz="900" b="1" dirty="0" err="1" smtClean="0">
                          <a:latin typeface="Arial"/>
                          <a:cs typeface="Arial"/>
                        </a:rPr>
                        <a:t>종오리</a:t>
                      </a:r>
                      <a:r>
                        <a:rPr lang="ko-KR" altLang="en-US" sz="900" b="1" dirty="0" smtClean="0">
                          <a:latin typeface="Arial"/>
                          <a:cs typeface="Arial"/>
                        </a:rPr>
                        <a:t> 총 일수</a:t>
                      </a: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29">
                      <a:solidFill>
                        <a:srgbClr val="000000"/>
                      </a:solidFill>
                      <a:prstDash val="solid"/>
                    </a:lnL>
                    <a:lnR w="24130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4.5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4130">
                      <a:solidFill>
                        <a:srgbClr val="000000"/>
                      </a:solidFill>
                      <a:prstDash val="solid"/>
                    </a:lnL>
                    <a:lnR w="27178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0.5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178">
                      <a:solidFill>
                        <a:srgbClr val="000000"/>
                      </a:solidFill>
                      <a:prstDash val="solid"/>
                    </a:lnL>
                    <a:lnR w="2565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4">
                      <a:solidFill>
                        <a:srgbClr val="00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25653">
                      <a:solidFill>
                        <a:srgbClr val="FF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653">
                      <a:solidFill>
                        <a:srgbClr val="FF0000"/>
                      </a:solidFill>
                      <a:prstDash val="solid"/>
                    </a:lnL>
                    <a:lnR w="18034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034">
                      <a:solidFill>
                        <a:srgbClr val="000000"/>
                      </a:solidFill>
                      <a:prstDash val="solid"/>
                    </a:lnL>
                    <a:lnR w="16510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2412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30" dirty="0" smtClean="0"/>
              <a:t>차단방역과 급수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1290336"/>
            <a:ext cx="7955280" cy="303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370840" indent="-228600">
              <a:lnSpc>
                <a:spcPts val="2160"/>
              </a:lnSpc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75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88</a:t>
            </a:r>
            <a:r>
              <a:rPr sz="2000" dirty="0" smtClean="0">
                <a:latin typeface="Calibri"/>
                <a:cs typeface="Calibri"/>
              </a:rPr>
              <a:t>%</a:t>
            </a:r>
            <a:r>
              <a:rPr lang="ko-KR" altLang="en-US" sz="2000" dirty="0" smtClean="0">
                <a:latin typeface="Calibri"/>
                <a:cs typeface="Calibri"/>
              </a:rPr>
              <a:t>의 급수 시스템은 상당수준의 </a:t>
            </a:r>
            <a:r>
              <a:rPr sz="2000" spc="-35" dirty="0" smtClean="0">
                <a:latin typeface="Calibri"/>
                <a:cs typeface="Calibri"/>
              </a:rPr>
              <a:t> </a:t>
            </a:r>
            <a:r>
              <a:rPr lang="ko-KR" altLang="en-US" sz="2000" spc="-35" dirty="0" smtClean="0">
                <a:latin typeface="Calibri"/>
                <a:cs typeface="Calibri"/>
              </a:rPr>
              <a:t>대장균</a:t>
            </a:r>
            <a:r>
              <a:rPr lang="en-US" altLang="ko-KR" sz="2000" spc="-35" dirty="0" smtClean="0">
                <a:latin typeface="Calibri"/>
                <a:cs typeface="Calibri"/>
              </a:rPr>
              <a:t>, </a:t>
            </a:r>
            <a:r>
              <a:rPr lang="ko-KR" altLang="en-US" sz="2000" spc="-35" dirty="0" err="1" smtClean="0">
                <a:latin typeface="Calibri"/>
                <a:cs typeface="Calibri"/>
              </a:rPr>
              <a:t>살모넬라</a:t>
            </a:r>
            <a:r>
              <a:rPr lang="en-US" altLang="ko-KR" sz="2000" spc="-35" dirty="0" smtClean="0">
                <a:latin typeface="Calibri"/>
                <a:cs typeface="Calibri"/>
              </a:rPr>
              <a:t>, </a:t>
            </a:r>
            <a:r>
              <a:rPr lang="ko-KR" altLang="en-US" sz="2000" spc="-35" dirty="0" err="1" smtClean="0">
                <a:latin typeface="Calibri"/>
                <a:cs typeface="Calibri"/>
              </a:rPr>
              <a:t>슈도모나스균</a:t>
            </a:r>
            <a:r>
              <a:rPr lang="en-US" altLang="ko-KR" sz="2000" spc="-35" dirty="0" smtClean="0">
                <a:latin typeface="Calibri"/>
                <a:cs typeface="Calibri"/>
              </a:rPr>
              <a:t>, </a:t>
            </a:r>
            <a:r>
              <a:rPr lang="ko-KR" altLang="en-US" sz="2000" spc="-35" dirty="0" err="1" smtClean="0">
                <a:latin typeface="Calibri"/>
                <a:cs typeface="Calibri"/>
              </a:rPr>
              <a:t>캄필로박터균을</a:t>
            </a:r>
            <a:r>
              <a:rPr lang="ko-KR" altLang="en-US" sz="2000" spc="-35" dirty="0" smtClean="0">
                <a:latin typeface="Calibri"/>
                <a:cs typeface="Calibri"/>
              </a:rPr>
              <a:t> 보유함</a:t>
            </a:r>
            <a:r>
              <a:rPr lang="en-US" altLang="ko-KR" sz="2000" spc="-35" dirty="0" smtClean="0">
                <a:latin typeface="Calibri"/>
                <a:cs typeface="Calibri"/>
              </a:rPr>
              <a:t>.</a:t>
            </a:r>
          </a:p>
          <a:p>
            <a:pPr marL="241300" marR="370840" indent="-228600">
              <a:lnSpc>
                <a:spcPts val="2160"/>
              </a:lnSpc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35" dirty="0" smtClean="0">
                <a:latin typeface="Calibri"/>
                <a:cs typeface="Calibri"/>
              </a:rPr>
              <a:t>물의 오염은 전체 </a:t>
            </a:r>
            <a:r>
              <a:rPr lang="ko-KR" altLang="en-US" sz="2000" spc="-35" dirty="0" err="1" smtClean="0">
                <a:latin typeface="Calibri"/>
                <a:cs typeface="Calibri"/>
              </a:rPr>
              <a:t>오리군에</a:t>
            </a:r>
            <a:r>
              <a:rPr lang="ko-KR" altLang="en-US" sz="2000" spc="-35" dirty="0" smtClean="0">
                <a:latin typeface="Calibri"/>
                <a:cs typeface="Calibri"/>
              </a:rPr>
              <a:t> 있어 급속한 질병을 야기함</a:t>
            </a:r>
            <a:r>
              <a:rPr lang="en-US" altLang="ko-KR" sz="2000" spc="-3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5" dirty="0" smtClean="0">
                <a:latin typeface="Calibri"/>
                <a:cs typeface="Calibri"/>
              </a:rPr>
              <a:t>위생적 급수를 위해 미생물을 철저하게 관리하여야 함</a:t>
            </a:r>
            <a:r>
              <a:rPr lang="en-US" altLang="ko-KR" sz="2000" spc="-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35" dirty="0" smtClean="0">
                <a:latin typeface="Calibri"/>
                <a:cs typeface="Calibri"/>
              </a:rPr>
              <a:t>급수시스템을 해충</a:t>
            </a:r>
            <a:r>
              <a:rPr lang="en-US" altLang="ko-KR" sz="2000" spc="-35" dirty="0" smtClean="0">
                <a:latin typeface="Calibri"/>
                <a:cs typeface="Calibri"/>
              </a:rPr>
              <a:t>, </a:t>
            </a:r>
            <a:r>
              <a:rPr lang="ko-KR" altLang="en-US" sz="2000" spc="-35" dirty="0" smtClean="0">
                <a:latin typeface="Calibri"/>
                <a:cs typeface="Calibri"/>
              </a:rPr>
              <a:t>먼지 등으로부터 잘 관리하여야 한다</a:t>
            </a:r>
            <a:r>
              <a:rPr lang="en-US" altLang="ko-KR" sz="2000" spc="-3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marR="579120" indent="-228600">
              <a:lnSpc>
                <a:spcPct val="901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5" dirty="0" smtClean="0">
                <a:latin typeface="Calibri"/>
                <a:cs typeface="Calibri"/>
              </a:rPr>
              <a:t>물에 염소를 제거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3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p</a:t>
            </a:r>
            <a:r>
              <a:rPr sz="2000" spc="5" dirty="0" err="1">
                <a:latin typeface="Calibri"/>
                <a:cs typeface="Calibri"/>
              </a:rPr>
              <a:t>p</a:t>
            </a:r>
            <a:r>
              <a:rPr sz="2000" dirty="0" err="1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lang="ko-KR" altLang="en-US" sz="2000" spc="-15" dirty="0" smtClean="0">
                <a:latin typeface="Calibri"/>
                <a:cs typeface="Calibri"/>
              </a:rPr>
              <a:t>이하</a:t>
            </a:r>
            <a:r>
              <a:rPr sz="2000" dirty="0" smtClean="0">
                <a:latin typeface="Calibri"/>
                <a:cs typeface="Calibri"/>
              </a:rPr>
              <a:t>. 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lang="ko-KR" altLang="en-US" sz="2000" spc="-5" dirty="0" err="1" smtClean="0">
                <a:latin typeface="Calibri"/>
                <a:cs typeface="Calibri"/>
              </a:rPr>
              <a:t>무기산염</a:t>
            </a:r>
            <a:r>
              <a:rPr lang="en-US" altLang="ko-KR" sz="2000" spc="-5" dirty="0" smtClean="0">
                <a:latin typeface="Calibri"/>
                <a:cs typeface="Calibri"/>
              </a:rPr>
              <a:t>, </a:t>
            </a:r>
            <a:r>
              <a:rPr lang="ko-KR" altLang="en-US" sz="2000" spc="-5" dirty="0" smtClean="0">
                <a:latin typeface="Calibri"/>
                <a:cs typeface="Calibri"/>
              </a:rPr>
              <a:t>과산화수소</a:t>
            </a:r>
            <a:r>
              <a:rPr lang="en-US" altLang="ko-KR" sz="2000" spc="-5" dirty="0" smtClean="0">
                <a:latin typeface="Calibri"/>
                <a:cs typeface="Calibri"/>
              </a:rPr>
              <a:t>,</a:t>
            </a:r>
            <a:r>
              <a:rPr lang="ko-KR" altLang="en-US" sz="2000" spc="-5" dirty="0" smtClean="0">
                <a:latin typeface="Calibri"/>
                <a:cs typeface="Calibri"/>
              </a:rPr>
              <a:t> 소독약품</a:t>
            </a:r>
            <a:r>
              <a:rPr lang="en-US" altLang="ko-KR" sz="2000" spc="-5" dirty="0" smtClean="0">
                <a:latin typeface="Calibri"/>
                <a:cs typeface="Calibri"/>
              </a:rPr>
              <a:t>, </a:t>
            </a:r>
            <a:r>
              <a:rPr lang="ko-KR" altLang="en-US" sz="2000" spc="-5" dirty="0" smtClean="0">
                <a:latin typeface="Calibri"/>
                <a:cs typeface="Calibri"/>
              </a:rPr>
              <a:t>자외선램프 등은 검증된 제품을 사용한다</a:t>
            </a:r>
            <a:r>
              <a:rPr lang="en-US" altLang="ko-KR" sz="2000" spc="-5" dirty="0" smtClean="0">
                <a:latin typeface="Calibri"/>
                <a:cs typeface="Calibri"/>
              </a:rPr>
              <a:t>.</a:t>
            </a:r>
            <a:r>
              <a:rPr lang="ko-KR" altLang="en-US" sz="2000" spc="-5" dirty="0" smtClean="0">
                <a:latin typeface="Calibri"/>
                <a:cs typeface="Calibri"/>
              </a:rPr>
              <a:t> </a:t>
            </a:r>
            <a:endParaRPr lang="en-US" altLang="ko-KR" sz="2000" spc="-5" dirty="0" smtClean="0">
              <a:latin typeface="Calibri"/>
              <a:cs typeface="Calibri"/>
            </a:endParaRPr>
          </a:p>
          <a:p>
            <a:pPr marL="241300" marR="579120" indent="-228600">
              <a:lnSpc>
                <a:spcPct val="901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5" dirty="0" smtClean="0">
                <a:latin typeface="Calibri"/>
                <a:cs typeface="Calibri"/>
              </a:rPr>
              <a:t>특히 육성기에는 급수관리에 유의한다</a:t>
            </a:r>
            <a:r>
              <a:rPr lang="en-US" altLang="ko-KR" sz="2000" spc="-5" dirty="0" smtClean="0">
                <a:latin typeface="Calibri"/>
                <a:cs typeface="Calibri"/>
              </a:rPr>
              <a:t>.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lang="ko-KR" altLang="en-US" sz="2000" dirty="0" smtClean="0">
                <a:latin typeface="Calibri"/>
                <a:cs typeface="Calibri"/>
              </a:rPr>
              <a:t>물은 하루에 한번씩 비워준다</a:t>
            </a:r>
            <a:r>
              <a:rPr lang="en-US" altLang="ko-KR" sz="2000" dirty="0" smtClean="0">
                <a:latin typeface="Calibri"/>
                <a:cs typeface="Calibri"/>
              </a:rPr>
              <a:t>(</a:t>
            </a:r>
            <a:r>
              <a:rPr lang="ko-KR" altLang="en-US" sz="2000" dirty="0" smtClean="0">
                <a:latin typeface="Calibri"/>
                <a:cs typeface="Calibri"/>
              </a:rPr>
              <a:t>특히 비타민</a:t>
            </a:r>
            <a:r>
              <a:rPr lang="en-US" altLang="ko-KR" sz="2000" dirty="0" smtClean="0">
                <a:latin typeface="Calibri"/>
                <a:cs typeface="Calibri"/>
              </a:rPr>
              <a:t>, </a:t>
            </a:r>
            <a:r>
              <a:rPr lang="ko-KR" altLang="en-US" sz="2000" dirty="0" err="1" smtClean="0">
                <a:latin typeface="Calibri"/>
                <a:cs typeface="Calibri"/>
              </a:rPr>
              <a:t>프리믹스</a:t>
            </a:r>
            <a:r>
              <a:rPr lang="en-US" altLang="ko-KR" sz="2000" dirty="0" smtClean="0">
                <a:latin typeface="Calibri"/>
                <a:cs typeface="Calibri"/>
              </a:rPr>
              <a:t>, </a:t>
            </a:r>
            <a:r>
              <a:rPr lang="ko-KR" altLang="en-US" sz="2000" dirty="0" smtClean="0">
                <a:latin typeface="Calibri"/>
                <a:cs typeface="Calibri"/>
              </a:rPr>
              <a:t>백신 등 급이 시</a:t>
            </a:r>
            <a:r>
              <a:rPr lang="en-US" altLang="ko-KR" sz="2000" dirty="0" smtClean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" y="4690871"/>
            <a:ext cx="3535679" cy="2167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4735" y="4896611"/>
            <a:ext cx="4526279" cy="1755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1628" y="1525142"/>
            <a:ext cx="4492372" cy="250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79095">
              <a:lnSpc>
                <a:spcPct val="100000"/>
              </a:lnSpc>
            </a:pPr>
            <a:r>
              <a:rPr lang="en-US" sz="1800" spc="-90" dirty="0" smtClean="0">
                <a:latin typeface="Calibri"/>
                <a:cs typeface="Calibri"/>
              </a:rPr>
              <a:t>2</a:t>
            </a:r>
            <a:r>
              <a:rPr lang="ko-KR" altLang="en-US" sz="1800" spc="-90" dirty="0" smtClean="0">
                <a:latin typeface="Calibri"/>
                <a:cs typeface="Calibri"/>
              </a:rPr>
              <a:t>가지의 순종오리</a:t>
            </a:r>
            <a:r>
              <a:rPr lang="en-US" altLang="ko-KR" sz="1800" spc="-90" dirty="0" smtClean="0">
                <a:latin typeface="Calibri"/>
                <a:cs typeface="Calibri"/>
              </a:rPr>
              <a:t>(Pure </a:t>
            </a:r>
            <a:r>
              <a:rPr lang="en-US" altLang="ko-KR" spc="-90" dirty="0" smtClean="0">
                <a:latin typeface="Calibri"/>
                <a:cs typeface="Calibri"/>
              </a:rPr>
              <a:t>line)</a:t>
            </a:r>
            <a:r>
              <a:rPr lang="ko-KR" altLang="en-US" spc="-90" dirty="0" smtClean="0">
                <a:latin typeface="Calibri"/>
                <a:cs typeface="Calibri"/>
              </a:rPr>
              <a:t>을 보유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469900" marR="2160905">
              <a:lnSpc>
                <a:spcPct val="100000"/>
              </a:lnSpc>
            </a:pPr>
            <a:r>
              <a:rPr lang="en-US" sz="1800" spc="-5" dirty="0" smtClean="0">
                <a:latin typeface="Calibri"/>
                <a:cs typeface="Calibri"/>
              </a:rPr>
              <a:t>1</a:t>
            </a:r>
            <a:r>
              <a:rPr lang="ko-KR" altLang="en-US" sz="1800" spc="-5" dirty="0" smtClean="0">
                <a:latin typeface="Calibri"/>
                <a:cs typeface="Calibri"/>
              </a:rPr>
              <a:t>가지 </a:t>
            </a:r>
            <a:r>
              <a:rPr lang="en-US" altLang="ko-KR" sz="1800" spc="-5" dirty="0" smtClean="0">
                <a:latin typeface="Calibri"/>
                <a:cs typeface="Calibri"/>
              </a:rPr>
              <a:t>: </a:t>
            </a:r>
            <a:r>
              <a:rPr lang="ko-KR" altLang="en-US" sz="1800" spc="-5" dirty="0" smtClean="0">
                <a:latin typeface="Calibri"/>
                <a:cs typeface="Calibri"/>
              </a:rPr>
              <a:t>영국</a:t>
            </a:r>
            <a:endParaRPr lang="en-US" altLang="ko-KR" sz="1800" spc="-5" dirty="0" smtClean="0">
              <a:latin typeface="Calibri"/>
              <a:cs typeface="Calibri"/>
            </a:endParaRPr>
          </a:p>
          <a:p>
            <a:pPr marL="469900" marR="2160905">
              <a:lnSpc>
                <a:spcPct val="100000"/>
              </a:lnSpc>
            </a:pPr>
            <a:r>
              <a:rPr lang="en-US" sz="1800" spc="-5" dirty="0" smtClean="0">
                <a:latin typeface="Calibri"/>
                <a:cs typeface="Calibri"/>
              </a:rPr>
              <a:t>1</a:t>
            </a:r>
            <a:r>
              <a:rPr lang="ko-KR" altLang="en-US" sz="1800" spc="-5" dirty="0" smtClean="0">
                <a:latin typeface="Calibri"/>
                <a:cs typeface="Calibri"/>
              </a:rPr>
              <a:t>가지 </a:t>
            </a:r>
            <a:r>
              <a:rPr lang="en-US" altLang="ko-KR" sz="1800" spc="-5" dirty="0" smtClean="0">
                <a:latin typeface="Calibri"/>
                <a:cs typeface="Calibri"/>
              </a:rPr>
              <a:t>: </a:t>
            </a:r>
            <a:r>
              <a:rPr lang="ko-KR" altLang="en-US" sz="1800" spc="-5" dirty="0" smtClean="0">
                <a:latin typeface="Calibri"/>
                <a:cs typeface="Calibri"/>
              </a:rPr>
              <a:t>중국</a:t>
            </a:r>
            <a:endParaRPr lang="en-US" altLang="ko-KR" sz="1800" spc="-5" dirty="0" smtClean="0">
              <a:latin typeface="Calibri"/>
              <a:cs typeface="Calibri"/>
            </a:endParaRPr>
          </a:p>
          <a:p>
            <a:pPr marL="469900" marR="2160905">
              <a:lnSpc>
                <a:spcPct val="100000"/>
              </a:lnSpc>
            </a:pPr>
            <a:r>
              <a:rPr lang="ko-KR" altLang="en-US" spc="-5" dirty="0" smtClean="0">
                <a:latin typeface="Calibri"/>
                <a:cs typeface="Calibri"/>
              </a:rPr>
              <a:t>유전자 보존 </a:t>
            </a:r>
            <a:r>
              <a:rPr lang="en-US" altLang="ko-KR" spc="-5" dirty="0" smtClean="0">
                <a:latin typeface="Calibri"/>
                <a:cs typeface="Calibri"/>
              </a:rPr>
              <a:t>: </a:t>
            </a:r>
            <a:r>
              <a:rPr lang="ko-KR" altLang="en-US" spc="-5" dirty="0" smtClean="0">
                <a:latin typeface="Calibri"/>
                <a:cs typeface="Calibri"/>
              </a:rPr>
              <a:t>호주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ko-KR" altLang="en-US" sz="1800" spc="-25" dirty="0" smtClean="0">
                <a:latin typeface="Calibri"/>
                <a:cs typeface="Calibri"/>
              </a:rPr>
              <a:t>전세계의 </a:t>
            </a:r>
            <a:r>
              <a:rPr lang="ko-KR" altLang="en-US" sz="1800" spc="-25" dirty="0" err="1" smtClean="0">
                <a:latin typeface="Calibri"/>
                <a:cs typeface="Calibri"/>
              </a:rPr>
              <a:t>협력사와</a:t>
            </a:r>
            <a:r>
              <a:rPr lang="ko-KR" altLang="en-US" sz="1800" spc="-25" dirty="0" smtClean="0">
                <a:latin typeface="Calibri"/>
                <a:cs typeface="Calibri"/>
              </a:rPr>
              <a:t> 함께  연간 </a:t>
            </a:r>
            <a:r>
              <a:rPr lang="en-US" altLang="ko-KR" sz="1800" spc="-25" dirty="0" smtClean="0">
                <a:latin typeface="Calibri"/>
                <a:cs typeface="Calibri"/>
              </a:rPr>
              <a:t>30</a:t>
            </a:r>
            <a:r>
              <a:rPr lang="ko-KR" altLang="en-US" sz="1800" spc="-25" dirty="0" err="1" smtClean="0">
                <a:latin typeface="Calibri"/>
                <a:cs typeface="Calibri"/>
              </a:rPr>
              <a:t>억마리의</a:t>
            </a:r>
            <a:r>
              <a:rPr lang="ko-KR" altLang="en-US" sz="1800" spc="-25" dirty="0" smtClean="0">
                <a:latin typeface="Calibri"/>
                <a:cs typeface="Calibri"/>
              </a:rPr>
              <a:t> </a:t>
            </a:r>
            <a:endParaRPr lang="en-US" altLang="ko-KR" sz="1800" spc="-2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ko-KR" altLang="en-US" sz="1800" spc="-25" dirty="0" err="1" smtClean="0">
                <a:latin typeface="Calibri"/>
                <a:cs typeface="Calibri"/>
              </a:rPr>
              <a:t>페킨</a:t>
            </a:r>
            <a:r>
              <a:rPr lang="ko-KR" altLang="en-US" sz="1800" spc="-25" dirty="0" smtClean="0">
                <a:latin typeface="Calibri"/>
                <a:cs typeface="Calibri"/>
              </a:rPr>
              <a:t> </a:t>
            </a:r>
            <a:r>
              <a:rPr lang="ko-KR" altLang="en-US" sz="1800" spc="-25" dirty="0" err="1" smtClean="0">
                <a:latin typeface="Calibri"/>
                <a:cs typeface="Calibri"/>
              </a:rPr>
              <a:t>종오리를</a:t>
            </a:r>
            <a:r>
              <a:rPr lang="ko-KR" altLang="en-US" sz="1800" spc="-25" dirty="0" smtClean="0">
                <a:latin typeface="Calibri"/>
                <a:cs typeface="Calibri"/>
              </a:rPr>
              <a:t> 공급 가능한 생산체계를 </a:t>
            </a:r>
            <a:endParaRPr lang="en-US" altLang="ko-KR" sz="1800" spc="-2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ko-KR" altLang="en-US" sz="1800" spc="-25" dirty="0" smtClean="0">
                <a:latin typeface="Calibri"/>
                <a:cs typeface="Calibri"/>
              </a:rPr>
              <a:t>갖추고 있음</a:t>
            </a:r>
            <a:r>
              <a:rPr lang="en-US" altLang="ko-KR" sz="1800" spc="-25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7300" y="1383791"/>
            <a:ext cx="2093976" cy="2589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1327" y="3150107"/>
            <a:ext cx="1645920" cy="1645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2192" y="4945379"/>
            <a:ext cx="1357883" cy="1403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20" dirty="0" err="1" smtClean="0"/>
              <a:t>체리밸리</a:t>
            </a:r>
            <a:r>
              <a:rPr lang="en-US" altLang="ko-KR" spc="-20" dirty="0" smtClean="0"/>
              <a:t>-</a:t>
            </a:r>
            <a:r>
              <a:rPr lang="ko-KR" altLang="en-US" spc="-20" dirty="0" smtClean="0"/>
              <a:t>시장점유율</a:t>
            </a:r>
            <a:endParaRPr spc="-2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36014" y="4939029"/>
          <a:ext cx="5859270" cy="1503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4818"/>
                <a:gridCol w="1464818"/>
                <a:gridCol w="1464817"/>
                <a:gridCol w="1464817"/>
              </a:tblGrid>
              <a:tr h="375919"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ko-KR" altLang="en-US" sz="1800" dirty="0" smtClean="0">
                          <a:latin typeface="Calibri"/>
                          <a:cs typeface="Calibri"/>
                        </a:rPr>
                        <a:t>총괄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800" dirty="0" err="1" smtClean="0">
                          <a:latin typeface="Calibri"/>
                          <a:cs typeface="Calibri"/>
                        </a:rPr>
                        <a:t>체리밸리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lang="ko-KR" altLang="en-US" sz="1800" dirty="0" smtClean="0">
                          <a:latin typeface="Calibri"/>
                          <a:cs typeface="Calibri"/>
                        </a:rPr>
                        <a:t>시장점유율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375856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Chi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3.3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85%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800" b="1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oW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0.35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70%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800" b="1" spc="-16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als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3.15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83%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6444" y="3631691"/>
            <a:ext cx="3764279" cy="3226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2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40" dirty="0" smtClean="0"/>
              <a:t>차단방역과 사료</a:t>
            </a:r>
            <a:endParaRPr spc="-40" dirty="0"/>
          </a:p>
        </p:txBody>
      </p:sp>
      <p:sp>
        <p:nvSpPr>
          <p:cNvPr id="5" name="object 5"/>
          <p:cNvSpPr txBox="1"/>
          <p:nvPr/>
        </p:nvSpPr>
        <p:spPr>
          <a:xfrm>
            <a:off x="546303" y="1272683"/>
            <a:ext cx="7921625" cy="305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사료원료는 세균 관리가 우선되어야 한다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lang="ko-KR" altLang="en-US" sz="2000" spc="-10" dirty="0" err="1" smtClean="0">
                <a:latin typeface="Calibri"/>
                <a:cs typeface="Calibri"/>
              </a:rPr>
              <a:t>살모넬라</a:t>
            </a:r>
            <a:r>
              <a:rPr lang="ko-KR" altLang="en-US" sz="2000" spc="-10" dirty="0" smtClean="0">
                <a:latin typeface="Calibri"/>
                <a:cs typeface="Calibri"/>
              </a:rPr>
              <a:t> 오염 측정을 위해 </a:t>
            </a:r>
            <a:r>
              <a:rPr sz="2000" spc="-5" dirty="0" smtClean="0">
                <a:latin typeface="Calibri"/>
                <a:cs typeface="Calibri"/>
              </a:rPr>
              <a:t>T</a:t>
            </a:r>
            <a:r>
              <a:rPr sz="2000" spc="-15" dirty="0" smtClean="0">
                <a:latin typeface="Calibri"/>
                <a:cs typeface="Calibri"/>
              </a:rPr>
              <a:t>V</a:t>
            </a:r>
            <a:r>
              <a:rPr sz="2000" dirty="0" smtClean="0">
                <a:latin typeface="Calibri"/>
                <a:cs typeface="Calibri"/>
              </a:rPr>
              <a:t>C </a:t>
            </a:r>
            <a:r>
              <a:rPr lang="ko-KR" altLang="en-US" sz="2000" dirty="0" smtClean="0">
                <a:latin typeface="Calibri"/>
                <a:cs typeface="Calibri"/>
              </a:rPr>
              <a:t>모니터링을 실시한다</a:t>
            </a:r>
            <a:r>
              <a:rPr lang="en-US" altLang="ko-KR" sz="2000" dirty="0" smtClean="0">
                <a:latin typeface="Calibri"/>
                <a:cs typeface="Calibri"/>
              </a:rPr>
              <a:t>.</a:t>
            </a:r>
          </a:p>
          <a:p>
            <a:pPr marL="241300" marR="5080" indent="-228600">
              <a:lnSpc>
                <a:spcPts val="2160"/>
              </a:lnSpc>
              <a:buFont typeface="Arial"/>
              <a:buChar char="•"/>
              <a:tabLst>
                <a:tab pos="241300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위험한 원료는 배제한다</a:t>
            </a:r>
            <a:r>
              <a:rPr lang="en-US" altLang="ko-KR" sz="2000" dirty="0" smtClean="0">
                <a:latin typeface="Calibri"/>
                <a:cs typeface="Calibri"/>
              </a:rPr>
              <a:t>.(</a:t>
            </a:r>
            <a:r>
              <a:rPr lang="ko-KR" altLang="en-US" sz="2000" dirty="0" smtClean="0">
                <a:latin typeface="Calibri"/>
                <a:cs typeface="Calibri"/>
              </a:rPr>
              <a:t>특히 </a:t>
            </a:r>
            <a:r>
              <a:rPr lang="ko-KR" altLang="en-US" sz="2000" dirty="0" err="1" smtClean="0">
                <a:latin typeface="Calibri"/>
                <a:cs typeface="Calibri"/>
              </a:rPr>
              <a:t>가금육</a:t>
            </a:r>
            <a:r>
              <a:rPr lang="ko-KR" altLang="en-US" sz="2000" dirty="0" smtClean="0">
                <a:latin typeface="Calibri"/>
                <a:cs typeface="Calibri"/>
              </a:rPr>
              <a:t> 원료</a:t>
            </a:r>
            <a:r>
              <a:rPr lang="en-US" altLang="ko-KR" sz="2000" dirty="0" smtClean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25" dirty="0" smtClean="0">
                <a:latin typeface="Calibri"/>
                <a:cs typeface="Calibri"/>
              </a:rPr>
              <a:t>사료분쇄기의 관리는 매우 중요하다</a:t>
            </a:r>
            <a:r>
              <a:rPr lang="en-US" altLang="ko-KR" sz="2000" spc="-2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25" dirty="0" smtClean="0">
                <a:latin typeface="Calibri"/>
                <a:cs typeface="Calibri"/>
              </a:rPr>
              <a:t>사료는 오염원 제거를 위한 관리가 필수적이다</a:t>
            </a:r>
            <a:r>
              <a:rPr lang="en-US" altLang="ko-KR" sz="2000" spc="-2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698500" marR="598170" lvl="1" indent="-228600">
              <a:lnSpc>
                <a:spcPts val="2160"/>
              </a:lnSpc>
              <a:spcBef>
                <a:spcPts val="540"/>
              </a:spcBef>
              <a:buFont typeface="Arial"/>
              <a:buChar char="•"/>
              <a:tabLst>
                <a:tab pos="699135" algn="l"/>
              </a:tabLst>
            </a:pPr>
            <a:r>
              <a:rPr lang="ko-KR" altLang="en-US" sz="2000" dirty="0" smtClean="0">
                <a:latin typeface="Calibri"/>
                <a:cs typeface="Calibri"/>
              </a:rPr>
              <a:t>열처리는 세균박멸에 효율적이지만 영양적 손실을 초래</a:t>
            </a:r>
            <a:endParaRPr lang="en-US" altLang="ko-KR" sz="2000" dirty="0" smtClean="0">
              <a:latin typeface="Calibri"/>
              <a:cs typeface="Calibri"/>
            </a:endParaRPr>
          </a:p>
          <a:p>
            <a:pPr marL="698500" marR="598170" lvl="1" indent="-228600">
              <a:lnSpc>
                <a:spcPts val="2160"/>
              </a:lnSpc>
              <a:spcBef>
                <a:spcPts val="540"/>
              </a:spcBef>
              <a:buFont typeface="Arial"/>
              <a:buChar char="•"/>
              <a:tabLst>
                <a:tab pos="699135" algn="l"/>
              </a:tabLst>
            </a:pPr>
            <a:r>
              <a:rPr lang="ko-KR" altLang="en-US" sz="2000" spc="-5" dirty="0" smtClean="0">
                <a:latin typeface="Calibri"/>
                <a:cs typeface="Calibri"/>
              </a:rPr>
              <a:t>멸균처리는 세균오염에 있어 상당기간 보존이 가능하다</a:t>
            </a:r>
            <a:r>
              <a:rPr lang="en-US" altLang="ko-KR" sz="2000" spc="-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marR="554990" indent="-228600">
              <a:lnSpc>
                <a:spcPts val="216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lang="ko-KR" altLang="en-US" sz="2000" spc="-35" dirty="0" smtClean="0">
                <a:latin typeface="Calibri"/>
                <a:cs typeface="Calibri"/>
              </a:rPr>
              <a:t>오염된 </a:t>
            </a:r>
            <a:r>
              <a:rPr lang="ko-KR" altLang="en-US" sz="2000" spc="-35" dirty="0" err="1" smtClean="0">
                <a:latin typeface="Calibri"/>
                <a:cs typeface="Calibri"/>
              </a:rPr>
              <a:t>남은사료</a:t>
            </a:r>
            <a:r>
              <a:rPr lang="ko-KR" altLang="en-US" sz="2000" spc="-35" dirty="0" smtClean="0">
                <a:latin typeface="Calibri"/>
                <a:cs typeface="Calibri"/>
              </a:rPr>
              <a:t> 처리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lang="ko-KR" altLang="en-US" sz="2000" spc="5" dirty="0" smtClean="0">
                <a:latin typeface="Calibri"/>
                <a:cs typeface="Calibri"/>
              </a:rPr>
              <a:t>수송차량</a:t>
            </a:r>
            <a:r>
              <a:rPr lang="en-US" altLang="ko-KR" sz="2000" spc="5" dirty="0" smtClean="0">
                <a:latin typeface="Calibri"/>
                <a:cs typeface="Calibri"/>
              </a:rPr>
              <a:t>, </a:t>
            </a:r>
            <a:r>
              <a:rPr lang="ko-KR" altLang="en-US" sz="2000" spc="5" dirty="0" err="1" smtClean="0">
                <a:latin typeface="Calibri"/>
                <a:cs typeface="Calibri"/>
              </a:rPr>
              <a:t>사료빈</a:t>
            </a:r>
            <a:r>
              <a:rPr lang="ko-KR" altLang="en-US" sz="2000" spc="5" dirty="0" smtClean="0">
                <a:latin typeface="Calibri"/>
                <a:cs typeface="Calibri"/>
              </a:rPr>
              <a:t> 등은 항시 청결하게 유지되어야 한다</a:t>
            </a:r>
            <a:r>
              <a:rPr lang="en-US" altLang="ko-KR" sz="2000" spc="5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8467" y="1367027"/>
            <a:ext cx="6227063" cy="4123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09952" y="5780023"/>
            <a:ext cx="532447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3600" dirty="0" smtClean="0">
                <a:latin typeface="Calibri"/>
                <a:cs typeface="Calibri"/>
              </a:rPr>
              <a:t>경청해 주셔서 감사합니다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9779" y="2953511"/>
            <a:ext cx="483234" cy="640080"/>
          </a:xfrm>
          <a:custGeom>
            <a:avLst/>
            <a:gdLst/>
            <a:ahLst/>
            <a:cxnLst/>
            <a:rect l="l" t="t" r="r" b="b"/>
            <a:pathLst>
              <a:path w="483235" h="640079">
                <a:moveTo>
                  <a:pt x="0" y="640079"/>
                </a:moveTo>
                <a:lnTo>
                  <a:pt x="483107" y="640079"/>
                </a:lnTo>
                <a:lnTo>
                  <a:pt x="483107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9779" y="2953511"/>
            <a:ext cx="483234" cy="640080"/>
          </a:xfrm>
          <a:custGeom>
            <a:avLst/>
            <a:gdLst/>
            <a:ahLst/>
            <a:cxnLst/>
            <a:rect l="l" t="t" r="r" b="b"/>
            <a:pathLst>
              <a:path w="483235" h="640079">
                <a:moveTo>
                  <a:pt x="0" y="640079"/>
                </a:moveTo>
                <a:lnTo>
                  <a:pt x="483107" y="640079"/>
                </a:lnTo>
                <a:lnTo>
                  <a:pt x="483107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71700" y="3070225"/>
            <a:ext cx="497205" cy="64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249554" indent="-13970" algn="just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Pure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ne 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8527" y="2343911"/>
            <a:ext cx="967740" cy="461665"/>
          </a:xfrm>
          <a:prstGeom prst="rect">
            <a:avLst/>
          </a:prstGeom>
          <a:solidFill>
            <a:srgbClr val="FF0000"/>
          </a:solidFill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3520" marR="214629" indent="31750">
              <a:lnSpc>
                <a:spcPct val="100000"/>
              </a:lnSpc>
            </a:pPr>
            <a:r>
              <a:rPr lang="ko-KR" altLang="en-US" sz="1000" dirty="0" smtClean="0">
                <a:latin typeface="Calibri"/>
                <a:cs typeface="Calibri"/>
              </a:rPr>
              <a:t>유전적 시험</a:t>
            </a:r>
            <a:endParaRPr lang="en-US" altLang="ko-KR" sz="1000" dirty="0" smtClean="0">
              <a:latin typeface="Calibri"/>
              <a:cs typeface="Calibri"/>
            </a:endParaRPr>
          </a:p>
          <a:p>
            <a:pPr marL="223520" marR="214629" indent="31750">
              <a:lnSpc>
                <a:spcPct val="100000"/>
              </a:lnSpc>
            </a:pPr>
            <a:r>
              <a:rPr lang="ko-KR" altLang="en-US" sz="1000" dirty="0" smtClean="0">
                <a:latin typeface="Calibri"/>
                <a:cs typeface="Calibri"/>
              </a:rPr>
              <a:t> 농장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3247" y="4568952"/>
            <a:ext cx="1858010" cy="246221"/>
          </a:xfrm>
          <a:prstGeom prst="rect">
            <a:avLst/>
          </a:prstGeom>
          <a:solidFill>
            <a:srgbClr val="FF0000"/>
          </a:solidFill>
          <a:ln w="9144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HH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ko-KR" altLang="en-US" sz="16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부화장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88207" y="5518403"/>
            <a:ext cx="1408175" cy="522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88207" y="5518403"/>
            <a:ext cx="1408430" cy="430887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ko-KR" altLang="en-US" sz="14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전세계적</a:t>
            </a:r>
            <a:endParaRPr lang="en-US" altLang="ko-KR" sz="1400" b="1" spc="-1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lang="ko-KR" altLang="en-US" sz="1400" dirty="0" err="1" smtClean="0">
                <a:latin typeface="Calibri"/>
                <a:cs typeface="Calibri"/>
              </a:rPr>
              <a:t>종오리</a:t>
            </a:r>
            <a:r>
              <a:rPr lang="ko-KR" altLang="en-US" sz="1400" dirty="0" smtClean="0">
                <a:latin typeface="Calibri"/>
                <a:cs typeface="Calibri"/>
              </a:rPr>
              <a:t> 보급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7184" y="2901823"/>
            <a:ext cx="662940" cy="958850"/>
          </a:xfrm>
          <a:custGeom>
            <a:avLst/>
            <a:gdLst/>
            <a:ahLst/>
            <a:cxnLst/>
            <a:rect l="l" t="t" r="r" b="b"/>
            <a:pathLst>
              <a:path w="662940" h="958850">
                <a:moveTo>
                  <a:pt x="496968" y="0"/>
                </a:moveTo>
                <a:lnTo>
                  <a:pt x="496968" y="82803"/>
                </a:lnTo>
                <a:lnTo>
                  <a:pt x="450218" y="99988"/>
                </a:lnTo>
                <a:lnTo>
                  <a:pt x="405180" y="121056"/>
                </a:lnTo>
                <a:lnTo>
                  <a:pt x="361956" y="145826"/>
                </a:lnTo>
                <a:lnTo>
                  <a:pt x="320647" y="174119"/>
                </a:lnTo>
                <a:lnTo>
                  <a:pt x="281355" y="205753"/>
                </a:lnTo>
                <a:lnTo>
                  <a:pt x="244181" y="240550"/>
                </a:lnTo>
                <a:lnTo>
                  <a:pt x="209228" y="278328"/>
                </a:lnTo>
                <a:lnTo>
                  <a:pt x="176597" y="318908"/>
                </a:lnTo>
                <a:lnTo>
                  <a:pt x="146390" y="362108"/>
                </a:lnTo>
                <a:lnTo>
                  <a:pt x="118708" y="407749"/>
                </a:lnTo>
                <a:lnTo>
                  <a:pt x="93653" y="455650"/>
                </a:lnTo>
                <a:lnTo>
                  <a:pt x="71327" y="505631"/>
                </a:lnTo>
                <a:lnTo>
                  <a:pt x="51832" y="557512"/>
                </a:lnTo>
                <a:lnTo>
                  <a:pt x="35269" y="611112"/>
                </a:lnTo>
                <a:lnTo>
                  <a:pt x="21741" y="666251"/>
                </a:lnTo>
                <a:lnTo>
                  <a:pt x="11347" y="722749"/>
                </a:lnTo>
                <a:lnTo>
                  <a:pt x="4192" y="780426"/>
                </a:lnTo>
                <a:lnTo>
                  <a:pt x="375" y="839100"/>
                </a:lnTo>
                <a:lnTo>
                  <a:pt x="0" y="898593"/>
                </a:lnTo>
                <a:lnTo>
                  <a:pt x="3166" y="958722"/>
                </a:lnTo>
                <a:lnTo>
                  <a:pt x="8632" y="908022"/>
                </a:lnTo>
                <a:lnTo>
                  <a:pt x="16559" y="858290"/>
                </a:lnTo>
                <a:lnTo>
                  <a:pt x="26875" y="809631"/>
                </a:lnTo>
                <a:lnTo>
                  <a:pt x="39506" y="762151"/>
                </a:lnTo>
                <a:lnTo>
                  <a:pt x="54380" y="715954"/>
                </a:lnTo>
                <a:lnTo>
                  <a:pt x="71424" y="671146"/>
                </a:lnTo>
                <a:lnTo>
                  <a:pt x="90565" y="627832"/>
                </a:lnTo>
                <a:lnTo>
                  <a:pt x="111729" y="586117"/>
                </a:lnTo>
                <a:lnTo>
                  <a:pt x="134844" y="546106"/>
                </a:lnTo>
                <a:lnTo>
                  <a:pt x="159837" y="507904"/>
                </a:lnTo>
                <a:lnTo>
                  <a:pt x="186634" y="471617"/>
                </a:lnTo>
                <a:lnTo>
                  <a:pt x="215163" y="437350"/>
                </a:lnTo>
                <a:lnTo>
                  <a:pt x="245350" y="405207"/>
                </a:lnTo>
                <a:lnTo>
                  <a:pt x="277123" y="375295"/>
                </a:lnTo>
                <a:lnTo>
                  <a:pt x="310408" y="347718"/>
                </a:lnTo>
                <a:lnTo>
                  <a:pt x="345133" y="322581"/>
                </a:lnTo>
                <a:lnTo>
                  <a:pt x="381225" y="299989"/>
                </a:lnTo>
                <a:lnTo>
                  <a:pt x="418610" y="280048"/>
                </a:lnTo>
                <a:lnTo>
                  <a:pt x="457215" y="262863"/>
                </a:lnTo>
                <a:lnTo>
                  <a:pt x="496968" y="248538"/>
                </a:lnTo>
                <a:lnTo>
                  <a:pt x="568640" y="248538"/>
                </a:lnTo>
                <a:lnTo>
                  <a:pt x="662703" y="139700"/>
                </a:lnTo>
                <a:lnTo>
                  <a:pt x="496968" y="0"/>
                </a:lnTo>
                <a:close/>
              </a:path>
              <a:path w="662940" h="958850">
                <a:moveTo>
                  <a:pt x="568640" y="248538"/>
                </a:moveTo>
                <a:lnTo>
                  <a:pt x="496968" y="248538"/>
                </a:lnTo>
                <a:lnTo>
                  <a:pt x="496968" y="331469"/>
                </a:lnTo>
                <a:lnTo>
                  <a:pt x="568640" y="2485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6948" y="3777741"/>
            <a:ext cx="662940" cy="984885"/>
          </a:xfrm>
          <a:custGeom>
            <a:avLst/>
            <a:gdLst/>
            <a:ahLst/>
            <a:cxnLst/>
            <a:rect l="l" t="t" r="r" b="b"/>
            <a:pathLst>
              <a:path w="662940" h="984885">
                <a:moveTo>
                  <a:pt x="0" y="0"/>
                </a:moveTo>
                <a:lnTo>
                  <a:pt x="0" y="165734"/>
                </a:lnTo>
                <a:lnTo>
                  <a:pt x="2197" y="232913"/>
                </a:lnTo>
                <a:lnTo>
                  <a:pt x="8676" y="298594"/>
                </a:lnTo>
                <a:lnTo>
                  <a:pt x="19266" y="362568"/>
                </a:lnTo>
                <a:lnTo>
                  <a:pt x="33797" y="424625"/>
                </a:lnTo>
                <a:lnTo>
                  <a:pt x="52097" y="484552"/>
                </a:lnTo>
                <a:lnTo>
                  <a:pt x="73996" y="542140"/>
                </a:lnTo>
                <a:lnTo>
                  <a:pt x="99324" y="597179"/>
                </a:lnTo>
                <a:lnTo>
                  <a:pt x="127909" y="649456"/>
                </a:lnTo>
                <a:lnTo>
                  <a:pt x="159582" y="698762"/>
                </a:lnTo>
                <a:lnTo>
                  <a:pt x="194171" y="744886"/>
                </a:lnTo>
                <a:lnTo>
                  <a:pt x="231507" y="787617"/>
                </a:lnTo>
                <a:lnTo>
                  <a:pt x="271417" y="826745"/>
                </a:lnTo>
                <a:lnTo>
                  <a:pt x="313732" y="862059"/>
                </a:lnTo>
                <a:lnTo>
                  <a:pt x="358282" y="893347"/>
                </a:lnTo>
                <a:lnTo>
                  <a:pt x="404895" y="920400"/>
                </a:lnTo>
                <a:lnTo>
                  <a:pt x="453400" y="943007"/>
                </a:lnTo>
                <a:lnTo>
                  <a:pt x="503628" y="960957"/>
                </a:lnTo>
                <a:lnTo>
                  <a:pt x="555408" y="974039"/>
                </a:lnTo>
                <a:lnTo>
                  <a:pt x="608569" y="982043"/>
                </a:lnTo>
                <a:lnTo>
                  <a:pt x="662940" y="984757"/>
                </a:lnTo>
                <a:lnTo>
                  <a:pt x="662940" y="819022"/>
                </a:lnTo>
                <a:lnTo>
                  <a:pt x="608569" y="816308"/>
                </a:lnTo>
                <a:lnTo>
                  <a:pt x="555408" y="808304"/>
                </a:lnTo>
                <a:lnTo>
                  <a:pt x="503628" y="795222"/>
                </a:lnTo>
                <a:lnTo>
                  <a:pt x="453400" y="777272"/>
                </a:lnTo>
                <a:lnTo>
                  <a:pt x="404895" y="754665"/>
                </a:lnTo>
                <a:lnTo>
                  <a:pt x="358282" y="727612"/>
                </a:lnTo>
                <a:lnTo>
                  <a:pt x="313732" y="696324"/>
                </a:lnTo>
                <a:lnTo>
                  <a:pt x="271417" y="661010"/>
                </a:lnTo>
                <a:lnTo>
                  <a:pt x="231507" y="621882"/>
                </a:lnTo>
                <a:lnTo>
                  <a:pt x="194171" y="579151"/>
                </a:lnTo>
                <a:lnTo>
                  <a:pt x="159582" y="533027"/>
                </a:lnTo>
                <a:lnTo>
                  <a:pt x="127909" y="483721"/>
                </a:lnTo>
                <a:lnTo>
                  <a:pt x="99324" y="431444"/>
                </a:lnTo>
                <a:lnTo>
                  <a:pt x="73996" y="376405"/>
                </a:lnTo>
                <a:lnTo>
                  <a:pt x="52097" y="318817"/>
                </a:lnTo>
                <a:lnTo>
                  <a:pt x="33797" y="258890"/>
                </a:lnTo>
                <a:lnTo>
                  <a:pt x="19266" y="196833"/>
                </a:lnTo>
                <a:lnTo>
                  <a:pt x="8676" y="132859"/>
                </a:lnTo>
                <a:lnTo>
                  <a:pt x="2197" y="67178"/>
                </a:lnTo>
                <a:lnTo>
                  <a:pt x="0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6948" y="2901823"/>
            <a:ext cx="662940" cy="1861185"/>
          </a:xfrm>
          <a:custGeom>
            <a:avLst/>
            <a:gdLst/>
            <a:ahLst/>
            <a:cxnLst/>
            <a:rect l="l" t="t" r="r" b="b"/>
            <a:pathLst>
              <a:path w="662940" h="1861185">
                <a:moveTo>
                  <a:pt x="0" y="875919"/>
                </a:moveTo>
                <a:lnTo>
                  <a:pt x="2197" y="943097"/>
                </a:lnTo>
                <a:lnTo>
                  <a:pt x="8676" y="1008778"/>
                </a:lnTo>
                <a:lnTo>
                  <a:pt x="19266" y="1072752"/>
                </a:lnTo>
                <a:lnTo>
                  <a:pt x="33797" y="1134809"/>
                </a:lnTo>
                <a:lnTo>
                  <a:pt x="52097" y="1194736"/>
                </a:lnTo>
                <a:lnTo>
                  <a:pt x="73996" y="1252324"/>
                </a:lnTo>
                <a:lnTo>
                  <a:pt x="99324" y="1307363"/>
                </a:lnTo>
                <a:lnTo>
                  <a:pt x="127909" y="1359640"/>
                </a:lnTo>
                <a:lnTo>
                  <a:pt x="159582" y="1408946"/>
                </a:lnTo>
                <a:lnTo>
                  <a:pt x="194171" y="1455070"/>
                </a:lnTo>
                <a:lnTo>
                  <a:pt x="231507" y="1497801"/>
                </a:lnTo>
                <a:lnTo>
                  <a:pt x="271417" y="1536929"/>
                </a:lnTo>
                <a:lnTo>
                  <a:pt x="313732" y="1572243"/>
                </a:lnTo>
                <a:lnTo>
                  <a:pt x="358282" y="1603531"/>
                </a:lnTo>
                <a:lnTo>
                  <a:pt x="404895" y="1630584"/>
                </a:lnTo>
                <a:lnTo>
                  <a:pt x="453400" y="1653191"/>
                </a:lnTo>
                <a:lnTo>
                  <a:pt x="503628" y="1671141"/>
                </a:lnTo>
                <a:lnTo>
                  <a:pt x="555408" y="1684223"/>
                </a:lnTo>
                <a:lnTo>
                  <a:pt x="608569" y="1692227"/>
                </a:lnTo>
                <a:lnTo>
                  <a:pt x="662940" y="1694941"/>
                </a:lnTo>
                <a:lnTo>
                  <a:pt x="662940" y="1860677"/>
                </a:lnTo>
                <a:lnTo>
                  <a:pt x="608569" y="1857962"/>
                </a:lnTo>
                <a:lnTo>
                  <a:pt x="555408" y="1849958"/>
                </a:lnTo>
                <a:lnTo>
                  <a:pt x="503628" y="1836876"/>
                </a:lnTo>
                <a:lnTo>
                  <a:pt x="453400" y="1818926"/>
                </a:lnTo>
                <a:lnTo>
                  <a:pt x="404895" y="1796319"/>
                </a:lnTo>
                <a:lnTo>
                  <a:pt x="358282" y="1769266"/>
                </a:lnTo>
                <a:lnTo>
                  <a:pt x="313732" y="1737978"/>
                </a:lnTo>
                <a:lnTo>
                  <a:pt x="271417" y="1702664"/>
                </a:lnTo>
                <a:lnTo>
                  <a:pt x="231507" y="1663536"/>
                </a:lnTo>
                <a:lnTo>
                  <a:pt x="194171" y="1620805"/>
                </a:lnTo>
                <a:lnTo>
                  <a:pt x="159582" y="1574681"/>
                </a:lnTo>
                <a:lnTo>
                  <a:pt x="127909" y="1525375"/>
                </a:lnTo>
                <a:lnTo>
                  <a:pt x="99324" y="1473098"/>
                </a:lnTo>
                <a:lnTo>
                  <a:pt x="73996" y="1418059"/>
                </a:lnTo>
                <a:lnTo>
                  <a:pt x="52097" y="1360471"/>
                </a:lnTo>
                <a:lnTo>
                  <a:pt x="33797" y="1300544"/>
                </a:lnTo>
                <a:lnTo>
                  <a:pt x="19266" y="1238487"/>
                </a:lnTo>
                <a:lnTo>
                  <a:pt x="8676" y="1174513"/>
                </a:lnTo>
                <a:lnTo>
                  <a:pt x="2197" y="1108832"/>
                </a:lnTo>
                <a:lnTo>
                  <a:pt x="0" y="1041653"/>
                </a:lnTo>
                <a:lnTo>
                  <a:pt x="0" y="875919"/>
                </a:lnTo>
                <a:lnTo>
                  <a:pt x="1519" y="820270"/>
                </a:lnTo>
                <a:lnTo>
                  <a:pt x="6018" y="765469"/>
                </a:lnTo>
                <a:lnTo>
                  <a:pt x="13411" y="711656"/>
                </a:lnTo>
                <a:lnTo>
                  <a:pt x="23610" y="658969"/>
                </a:lnTo>
                <a:lnTo>
                  <a:pt x="36527" y="607548"/>
                </a:lnTo>
                <a:lnTo>
                  <a:pt x="52076" y="557531"/>
                </a:lnTo>
                <a:lnTo>
                  <a:pt x="70169" y="509059"/>
                </a:lnTo>
                <a:lnTo>
                  <a:pt x="90719" y="462270"/>
                </a:lnTo>
                <a:lnTo>
                  <a:pt x="113639" y="417304"/>
                </a:lnTo>
                <a:lnTo>
                  <a:pt x="138841" y="374300"/>
                </a:lnTo>
                <a:lnTo>
                  <a:pt x="166238" y="333397"/>
                </a:lnTo>
                <a:lnTo>
                  <a:pt x="195743" y="294735"/>
                </a:lnTo>
                <a:lnTo>
                  <a:pt x="227269" y="258452"/>
                </a:lnTo>
                <a:lnTo>
                  <a:pt x="260729" y="224689"/>
                </a:lnTo>
                <a:lnTo>
                  <a:pt x="296035" y="193583"/>
                </a:lnTo>
                <a:lnTo>
                  <a:pt x="333100" y="165275"/>
                </a:lnTo>
                <a:lnTo>
                  <a:pt x="371836" y="139904"/>
                </a:lnTo>
                <a:lnTo>
                  <a:pt x="412157" y="117609"/>
                </a:lnTo>
                <a:lnTo>
                  <a:pt x="453976" y="98529"/>
                </a:lnTo>
                <a:lnTo>
                  <a:pt x="497205" y="82803"/>
                </a:lnTo>
                <a:lnTo>
                  <a:pt x="497205" y="0"/>
                </a:lnTo>
                <a:lnTo>
                  <a:pt x="662940" y="139700"/>
                </a:lnTo>
                <a:lnTo>
                  <a:pt x="497205" y="331469"/>
                </a:lnTo>
                <a:lnTo>
                  <a:pt x="497205" y="248538"/>
                </a:lnTo>
                <a:lnTo>
                  <a:pt x="457452" y="262863"/>
                </a:lnTo>
                <a:lnTo>
                  <a:pt x="418846" y="280048"/>
                </a:lnTo>
                <a:lnTo>
                  <a:pt x="381461" y="299989"/>
                </a:lnTo>
                <a:lnTo>
                  <a:pt x="345370" y="322581"/>
                </a:lnTo>
                <a:lnTo>
                  <a:pt x="310645" y="347718"/>
                </a:lnTo>
                <a:lnTo>
                  <a:pt x="277360" y="375295"/>
                </a:lnTo>
                <a:lnTo>
                  <a:pt x="245587" y="405207"/>
                </a:lnTo>
                <a:lnTo>
                  <a:pt x="215399" y="437350"/>
                </a:lnTo>
                <a:lnTo>
                  <a:pt x="186871" y="471617"/>
                </a:lnTo>
                <a:lnTo>
                  <a:pt x="160073" y="507904"/>
                </a:lnTo>
                <a:lnTo>
                  <a:pt x="135081" y="546106"/>
                </a:lnTo>
                <a:lnTo>
                  <a:pt x="111966" y="586117"/>
                </a:lnTo>
                <a:lnTo>
                  <a:pt x="90802" y="627832"/>
                </a:lnTo>
                <a:lnTo>
                  <a:pt x="71661" y="671146"/>
                </a:lnTo>
                <a:lnTo>
                  <a:pt x="54617" y="715954"/>
                </a:lnTo>
                <a:lnTo>
                  <a:pt x="39743" y="762151"/>
                </a:lnTo>
                <a:lnTo>
                  <a:pt x="27111" y="809631"/>
                </a:lnTo>
                <a:lnTo>
                  <a:pt x="16795" y="858290"/>
                </a:lnTo>
                <a:lnTo>
                  <a:pt x="8868" y="908022"/>
                </a:lnTo>
                <a:lnTo>
                  <a:pt x="3403" y="958722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80740" y="3392423"/>
            <a:ext cx="1202690" cy="1133475"/>
          </a:xfrm>
          <a:custGeom>
            <a:avLst/>
            <a:gdLst/>
            <a:ahLst/>
            <a:cxnLst/>
            <a:rect l="l" t="t" r="r" b="b"/>
            <a:pathLst>
              <a:path w="1202689" h="1133475">
                <a:moveTo>
                  <a:pt x="5334" y="1041273"/>
                </a:moveTo>
                <a:lnTo>
                  <a:pt x="0" y="1046352"/>
                </a:lnTo>
                <a:lnTo>
                  <a:pt x="80772" y="1132967"/>
                </a:lnTo>
                <a:lnTo>
                  <a:pt x="86106" y="1127887"/>
                </a:lnTo>
                <a:lnTo>
                  <a:pt x="5334" y="1041273"/>
                </a:lnTo>
                <a:close/>
              </a:path>
              <a:path w="1202689" h="1133475">
                <a:moveTo>
                  <a:pt x="21589" y="1026159"/>
                </a:moveTo>
                <a:lnTo>
                  <a:pt x="10795" y="1036193"/>
                </a:lnTo>
                <a:lnTo>
                  <a:pt x="91567" y="1122807"/>
                </a:lnTo>
                <a:lnTo>
                  <a:pt x="102362" y="1112774"/>
                </a:lnTo>
                <a:lnTo>
                  <a:pt x="21589" y="1026159"/>
                </a:lnTo>
                <a:close/>
              </a:path>
              <a:path w="1202689" h="1133475">
                <a:moveTo>
                  <a:pt x="1035176" y="0"/>
                </a:moveTo>
                <a:lnTo>
                  <a:pt x="1075563" y="43306"/>
                </a:lnTo>
                <a:lnTo>
                  <a:pt x="27050" y="1021080"/>
                </a:lnTo>
                <a:lnTo>
                  <a:pt x="107823" y="1107694"/>
                </a:lnTo>
                <a:lnTo>
                  <a:pt x="1156335" y="129921"/>
                </a:lnTo>
                <a:lnTo>
                  <a:pt x="1198232" y="129921"/>
                </a:lnTo>
                <a:lnTo>
                  <a:pt x="1202563" y="5841"/>
                </a:lnTo>
                <a:lnTo>
                  <a:pt x="1035176" y="0"/>
                </a:lnTo>
                <a:close/>
              </a:path>
              <a:path w="1202689" h="1133475">
                <a:moveTo>
                  <a:pt x="1198232" y="129921"/>
                </a:moveTo>
                <a:lnTo>
                  <a:pt x="1156335" y="129921"/>
                </a:lnTo>
                <a:lnTo>
                  <a:pt x="1196721" y="173227"/>
                </a:lnTo>
                <a:lnTo>
                  <a:pt x="1198232" y="1299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80740" y="4433696"/>
            <a:ext cx="86360" cy="92075"/>
          </a:xfrm>
          <a:custGeom>
            <a:avLst/>
            <a:gdLst/>
            <a:ahLst/>
            <a:cxnLst/>
            <a:rect l="l" t="t" r="r" b="b"/>
            <a:pathLst>
              <a:path w="86360" h="92075">
                <a:moveTo>
                  <a:pt x="0" y="5079"/>
                </a:moveTo>
                <a:lnTo>
                  <a:pt x="5334" y="0"/>
                </a:lnTo>
                <a:lnTo>
                  <a:pt x="86106" y="86613"/>
                </a:lnTo>
                <a:lnTo>
                  <a:pt x="80772" y="91693"/>
                </a:lnTo>
                <a:lnTo>
                  <a:pt x="0" y="5079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1534" y="4418584"/>
            <a:ext cx="92075" cy="97155"/>
          </a:xfrm>
          <a:custGeom>
            <a:avLst/>
            <a:gdLst/>
            <a:ahLst/>
            <a:cxnLst/>
            <a:rect l="l" t="t" r="r" b="b"/>
            <a:pathLst>
              <a:path w="92075" h="97154">
                <a:moveTo>
                  <a:pt x="0" y="10033"/>
                </a:moveTo>
                <a:lnTo>
                  <a:pt x="10794" y="0"/>
                </a:lnTo>
                <a:lnTo>
                  <a:pt x="91566" y="86614"/>
                </a:lnTo>
                <a:lnTo>
                  <a:pt x="80772" y="96647"/>
                </a:lnTo>
                <a:lnTo>
                  <a:pt x="0" y="10033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07790" y="3392423"/>
            <a:ext cx="1176020" cy="1108075"/>
          </a:xfrm>
          <a:custGeom>
            <a:avLst/>
            <a:gdLst/>
            <a:ahLst/>
            <a:cxnLst/>
            <a:rect l="l" t="t" r="r" b="b"/>
            <a:pathLst>
              <a:path w="1176020" h="1108075">
                <a:moveTo>
                  <a:pt x="0" y="1021080"/>
                </a:moveTo>
                <a:lnTo>
                  <a:pt x="1048512" y="43306"/>
                </a:lnTo>
                <a:lnTo>
                  <a:pt x="1008126" y="0"/>
                </a:lnTo>
                <a:lnTo>
                  <a:pt x="1175512" y="5841"/>
                </a:lnTo>
                <a:lnTo>
                  <a:pt x="1169670" y="173227"/>
                </a:lnTo>
                <a:lnTo>
                  <a:pt x="1129284" y="129921"/>
                </a:lnTo>
                <a:lnTo>
                  <a:pt x="80772" y="1107694"/>
                </a:lnTo>
                <a:lnTo>
                  <a:pt x="0" y="102108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85416" y="3070860"/>
            <a:ext cx="483234" cy="641985"/>
          </a:xfrm>
          <a:custGeom>
            <a:avLst/>
            <a:gdLst/>
            <a:ahLst/>
            <a:cxnLst/>
            <a:rect l="l" t="t" r="r" b="b"/>
            <a:pathLst>
              <a:path w="483235" h="641985">
                <a:moveTo>
                  <a:pt x="0" y="641603"/>
                </a:moveTo>
                <a:lnTo>
                  <a:pt x="483107" y="641603"/>
                </a:lnTo>
                <a:lnTo>
                  <a:pt x="483107" y="0"/>
                </a:lnTo>
                <a:lnTo>
                  <a:pt x="0" y="0"/>
                </a:lnTo>
                <a:lnTo>
                  <a:pt x="0" y="6416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85416" y="3070860"/>
            <a:ext cx="483234" cy="641985"/>
          </a:xfrm>
          <a:custGeom>
            <a:avLst/>
            <a:gdLst/>
            <a:ahLst/>
            <a:cxnLst/>
            <a:rect l="l" t="t" r="r" b="b"/>
            <a:pathLst>
              <a:path w="483235" h="641985">
                <a:moveTo>
                  <a:pt x="0" y="641603"/>
                </a:moveTo>
                <a:lnTo>
                  <a:pt x="483107" y="641603"/>
                </a:lnTo>
                <a:lnTo>
                  <a:pt x="483107" y="0"/>
                </a:lnTo>
                <a:lnTo>
                  <a:pt x="0" y="0"/>
                </a:lnTo>
                <a:lnTo>
                  <a:pt x="0" y="64160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07335" y="3174492"/>
            <a:ext cx="502920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255270" indent="-13970" algn="just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Pure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ne 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27148" y="3174492"/>
            <a:ext cx="483234" cy="640080"/>
          </a:xfrm>
          <a:custGeom>
            <a:avLst/>
            <a:gdLst/>
            <a:ahLst/>
            <a:cxnLst/>
            <a:rect l="l" t="t" r="r" b="b"/>
            <a:pathLst>
              <a:path w="483235" h="640079">
                <a:moveTo>
                  <a:pt x="0" y="640079"/>
                </a:moveTo>
                <a:lnTo>
                  <a:pt x="483107" y="640079"/>
                </a:lnTo>
                <a:lnTo>
                  <a:pt x="483107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27148" y="3174492"/>
            <a:ext cx="483234" cy="640080"/>
          </a:xfrm>
          <a:custGeom>
            <a:avLst/>
            <a:gdLst/>
            <a:ahLst/>
            <a:cxnLst/>
            <a:rect l="l" t="t" r="r" b="b"/>
            <a:pathLst>
              <a:path w="483235" h="640079">
                <a:moveTo>
                  <a:pt x="0" y="640079"/>
                </a:moveTo>
                <a:lnTo>
                  <a:pt x="483107" y="640079"/>
                </a:lnTo>
                <a:lnTo>
                  <a:pt x="483107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449702" y="3290570"/>
            <a:ext cx="478155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230504" indent="-13970" algn="just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Pure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ne 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65832" y="3311652"/>
            <a:ext cx="462280" cy="646430"/>
          </a:xfrm>
          <a:custGeom>
            <a:avLst/>
            <a:gdLst/>
            <a:ahLst/>
            <a:cxnLst/>
            <a:rect l="l" t="t" r="r" b="b"/>
            <a:pathLst>
              <a:path w="462280" h="646429">
                <a:moveTo>
                  <a:pt x="0" y="646176"/>
                </a:moveTo>
                <a:lnTo>
                  <a:pt x="461771" y="646176"/>
                </a:lnTo>
                <a:lnTo>
                  <a:pt x="461771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5832" y="3311652"/>
            <a:ext cx="462280" cy="646430"/>
          </a:xfrm>
          <a:custGeom>
            <a:avLst/>
            <a:gdLst/>
            <a:ahLst/>
            <a:cxnLst/>
            <a:rect l="l" t="t" r="r" b="b"/>
            <a:pathLst>
              <a:path w="462280" h="646429">
                <a:moveTo>
                  <a:pt x="0" y="646176"/>
                </a:moveTo>
                <a:lnTo>
                  <a:pt x="461771" y="646176"/>
                </a:lnTo>
                <a:lnTo>
                  <a:pt x="461771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78100" y="3570732"/>
            <a:ext cx="2381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10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14600" y="3352800"/>
            <a:ext cx="30479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000" spc="-15" dirty="0" err="1" smtClean="0">
                <a:solidFill>
                  <a:srgbClr val="FFFFFF"/>
                </a:solidFill>
                <a:latin typeface="Calibri"/>
                <a:cs typeface="Calibri"/>
              </a:rPr>
              <a:t>퓨어</a:t>
            </a:r>
            <a:endParaRPr lang="en-US" altLang="ko-KR" sz="1000" spc="-1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000" spc="-15" dirty="0" smtClean="0">
                <a:solidFill>
                  <a:srgbClr val="FFFFFF"/>
                </a:solidFill>
                <a:latin typeface="Calibri"/>
                <a:cs typeface="Calibri"/>
              </a:rPr>
              <a:t>라</a:t>
            </a:r>
            <a:r>
              <a:rPr lang="ko-KR" altLang="en-US" sz="1000" spc="-15" dirty="0">
                <a:solidFill>
                  <a:srgbClr val="FFFFFF"/>
                </a:solidFill>
                <a:latin typeface="Calibri"/>
                <a:cs typeface="Calibri"/>
              </a:rPr>
              <a:t>인</a:t>
            </a:r>
            <a:endParaRPr lang="en-US" sz="1000" spc="-1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" spc="-1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21179" y="1807464"/>
            <a:ext cx="1277620" cy="184666"/>
          </a:xfrm>
          <a:prstGeom prst="rect">
            <a:avLst/>
          </a:prstGeom>
          <a:solidFill>
            <a:srgbClr val="FF0000"/>
          </a:solidFill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200" dirty="0" smtClean="0">
                <a:latin typeface="Calibri"/>
                <a:cs typeface="Calibri"/>
              </a:rPr>
              <a:t>영국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14444" y="1821179"/>
            <a:ext cx="1275715" cy="184666"/>
          </a:xfrm>
          <a:prstGeom prst="rect">
            <a:avLst/>
          </a:prstGeom>
          <a:solidFill>
            <a:srgbClr val="000000"/>
          </a:solidFill>
          <a:ln w="12192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9400" marR="272415" indent="97155">
              <a:lnSpc>
                <a:spcPct val="100000"/>
              </a:lnSpc>
            </a:pPr>
            <a:r>
              <a:rPr lang="ko-KR" alt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독일</a:t>
            </a:r>
            <a:endParaRPr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75119" y="1821179"/>
            <a:ext cx="1275715" cy="184666"/>
          </a:xfrm>
          <a:prstGeom prst="rect">
            <a:avLst/>
          </a:prstGeom>
          <a:solidFill>
            <a:srgbClr val="FFFF00"/>
          </a:solidFill>
          <a:ln w="12192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0035" marR="271780" indent="173355">
              <a:lnSpc>
                <a:spcPct val="100000"/>
              </a:lnSpc>
            </a:pPr>
            <a:r>
              <a:rPr lang="ko-KR" altLang="en-US" sz="1200" dirty="0" smtClean="0">
                <a:latin typeface="Calibri"/>
                <a:cs typeface="Calibri"/>
              </a:rPr>
              <a:t>중국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10684" y="2955035"/>
            <a:ext cx="483234" cy="640080"/>
          </a:xfrm>
          <a:prstGeom prst="rect">
            <a:avLst/>
          </a:prstGeom>
          <a:solidFill>
            <a:srgbClr val="000000"/>
          </a:solidFill>
          <a:ln w="12192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000" b="1" spc="-15" dirty="0">
                <a:solidFill>
                  <a:srgbClr val="FFFF00"/>
                </a:solidFill>
                <a:latin typeface="Calibri"/>
                <a:cs typeface="Calibri"/>
              </a:rPr>
              <a:t>GP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874764" y="2947416"/>
            <a:ext cx="460375" cy="646430"/>
          </a:xfrm>
          <a:custGeom>
            <a:avLst/>
            <a:gdLst/>
            <a:ahLst/>
            <a:cxnLst/>
            <a:rect l="l" t="t" r="r" b="b"/>
            <a:pathLst>
              <a:path w="460375" h="646429">
                <a:moveTo>
                  <a:pt x="0" y="646176"/>
                </a:moveTo>
                <a:lnTo>
                  <a:pt x="460248" y="646176"/>
                </a:lnTo>
                <a:lnTo>
                  <a:pt x="46024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74764" y="2947416"/>
            <a:ext cx="460375" cy="646430"/>
          </a:xfrm>
          <a:custGeom>
            <a:avLst/>
            <a:gdLst/>
            <a:ahLst/>
            <a:cxnLst/>
            <a:rect l="l" t="t" r="r" b="b"/>
            <a:pathLst>
              <a:path w="460375" h="646429">
                <a:moveTo>
                  <a:pt x="0" y="646176"/>
                </a:moveTo>
                <a:lnTo>
                  <a:pt x="460248" y="646176"/>
                </a:lnTo>
                <a:lnTo>
                  <a:pt x="46024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972681" y="3054730"/>
            <a:ext cx="908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99096" y="3067430"/>
            <a:ext cx="488315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4635" indent="51435" algn="just">
              <a:lnSpc>
                <a:spcPct val="100000"/>
              </a:lnSpc>
            </a:pP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</a:rPr>
              <a:t>ure </a:t>
            </a:r>
            <a:r>
              <a:rPr sz="1000" spc="-10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</a:rPr>
              <a:t>ne </a:t>
            </a:r>
            <a:r>
              <a:rPr sz="1000" spc="-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000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027164" y="3099816"/>
            <a:ext cx="460375" cy="646430"/>
          </a:xfrm>
          <a:custGeom>
            <a:avLst/>
            <a:gdLst/>
            <a:ahLst/>
            <a:cxnLst/>
            <a:rect l="l" t="t" r="r" b="b"/>
            <a:pathLst>
              <a:path w="460375" h="646429">
                <a:moveTo>
                  <a:pt x="0" y="646176"/>
                </a:moveTo>
                <a:lnTo>
                  <a:pt x="460248" y="646176"/>
                </a:lnTo>
                <a:lnTo>
                  <a:pt x="46024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27164" y="3099816"/>
            <a:ext cx="460375" cy="646430"/>
          </a:xfrm>
          <a:custGeom>
            <a:avLst/>
            <a:gdLst/>
            <a:ahLst/>
            <a:cxnLst/>
            <a:rect l="l" t="t" r="r" b="b"/>
            <a:pathLst>
              <a:path w="460375" h="646429">
                <a:moveTo>
                  <a:pt x="0" y="646176"/>
                </a:moveTo>
                <a:lnTo>
                  <a:pt x="460248" y="646176"/>
                </a:lnTo>
                <a:lnTo>
                  <a:pt x="46024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125081" y="3207130"/>
            <a:ext cx="908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51496" y="3219830"/>
            <a:ext cx="488315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4635" indent="51435" algn="just">
              <a:lnSpc>
                <a:spcPct val="100000"/>
              </a:lnSpc>
            </a:pP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</a:rPr>
              <a:t>ure </a:t>
            </a:r>
            <a:r>
              <a:rPr sz="1000" spc="-10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</a:rPr>
              <a:t>ne </a:t>
            </a:r>
            <a:r>
              <a:rPr sz="1000" spc="-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000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79564" y="3252215"/>
            <a:ext cx="460375" cy="646430"/>
          </a:xfrm>
          <a:custGeom>
            <a:avLst/>
            <a:gdLst/>
            <a:ahLst/>
            <a:cxnLst/>
            <a:rect l="l" t="t" r="r" b="b"/>
            <a:pathLst>
              <a:path w="460375" h="646429">
                <a:moveTo>
                  <a:pt x="0" y="646176"/>
                </a:moveTo>
                <a:lnTo>
                  <a:pt x="460248" y="646176"/>
                </a:lnTo>
                <a:lnTo>
                  <a:pt x="46024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79564" y="3252215"/>
            <a:ext cx="460375" cy="646430"/>
          </a:xfrm>
          <a:custGeom>
            <a:avLst/>
            <a:gdLst/>
            <a:ahLst/>
            <a:cxnLst/>
            <a:rect l="l" t="t" r="r" b="b"/>
            <a:pathLst>
              <a:path w="460375" h="646429">
                <a:moveTo>
                  <a:pt x="0" y="646176"/>
                </a:moveTo>
                <a:lnTo>
                  <a:pt x="460248" y="646176"/>
                </a:lnTo>
                <a:lnTo>
                  <a:pt x="46024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277481" y="3359530"/>
            <a:ext cx="908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03896" y="3372230"/>
            <a:ext cx="488315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4635" indent="51435" algn="just">
              <a:lnSpc>
                <a:spcPct val="100000"/>
              </a:lnSpc>
            </a:pP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</a:rPr>
              <a:t>ure </a:t>
            </a:r>
            <a:r>
              <a:rPr sz="1000" spc="-10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1000" spc="-5" dirty="0">
                <a:solidFill>
                  <a:srgbClr val="FF0000"/>
                </a:solidFill>
                <a:latin typeface="Calibri"/>
                <a:cs typeface="Calibri"/>
              </a:rPr>
              <a:t>ne </a:t>
            </a:r>
            <a:r>
              <a:rPr sz="1000" spc="-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000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31964" y="3404615"/>
            <a:ext cx="460375" cy="646430"/>
          </a:xfrm>
          <a:custGeom>
            <a:avLst/>
            <a:gdLst/>
            <a:ahLst/>
            <a:cxnLst/>
            <a:rect l="l" t="t" r="r" b="b"/>
            <a:pathLst>
              <a:path w="460375" h="646429">
                <a:moveTo>
                  <a:pt x="0" y="646176"/>
                </a:moveTo>
                <a:lnTo>
                  <a:pt x="460248" y="646176"/>
                </a:lnTo>
                <a:lnTo>
                  <a:pt x="46024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31964" y="3404615"/>
            <a:ext cx="460375" cy="646430"/>
          </a:xfrm>
          <a:custGeom>
            <a:avLst/>
            <a:gdLst/>
            <a:ahLst/>
            <a:cxnLst/>
            <a:rect l="l" t="t" r="r" b="b"/>
            <a:pathLst>
              <a:path w="460375" h="646429">
                <a:moveTo>
                  <a:pt x="0" y="646176"/>
                </a:moveTo>
                <a:lnTo>
                  <a:pt x="460248" y="646176"/>
                </a:lnTo>
                <a:lnTo>
                  <a:pt x="46024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427214" y="3511930"/>
            <a:ext cx="27051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 marR="5080" indent="-15240">
              <a:lnSpc>
                <a:spcPct val="100000"/>
              </a:lnSpc>
            </a:pPr>
            <a:r>
              <a:rPr lang="ko-KR" altLang="en-US" sz="10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퓨어</a:t>
            </a:r>
            <a:endParaRPr lang="en-US" altLang="ko-KR" sz="1000" b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27305" marR="5080" indent="-15240">
              <a:lnSpc>
                <a:spcPct val="100000"/>
              </a:lnSpc>
            </a:pPr>
            <a:r>
              <a:rPr lang="ko-KR" altLang="en-US" sz="1000" b="1" spc="-5" dirty="0" smtClean="0">
                <a:solidFill>
                  <a:srgbClr val="FF0000"/>
                </a:solidFill>
                <a:latin typeface="Calibri"/>
                <a:cs typeface="Calibri"/>
              </a:rPr>
              <a:t>라인</a:t>
            </a:r>
            <a:endParaRPr lang="en-US" altLang="ko-KR" sz="1000" b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27305" marR="5080" indent="-15240">
              <a:lnSpc>
                <a:spcPct val="100000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475981" y="3816730"/>
            <a:ext cx="1733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0000"/>
                </a:solidFill>
                <a:latin typeface="Calibri"/>
                <a:cs typeface="Calibri"/>
              </a:rPr>
              <a:t>GP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61047" y="2334767"/>
            <a:ext cx="969644" cy="307777"/>
          </a:xfrm>
          <a:prstGeom prst="rect">
            <a:avLst/>
          </a:prstGeom>
          <a:solidFill>
            <a:srgbClr val="FFFF00"/>
          </a:solidFill>
          <a:ln w="12192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0825">
              <a:lnSpc>
                <a:spcPct val="100000"/>
              </a:lnSpc>
            </a:pPr>
            <a:r>
              <a:rPr lang="ko-KR" altLang="en-US" sz="1000" dirty="0" smtClean="0">
                <a:latin typeface="Calibri"/>
                <a:cs typeface="Calibri"/>
              </a:rPr>
              <a:t>유전적 시험농장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59295" y="4568952"/>
            <a:ext cx="1858010" cy="246221"/>
          </a:xfrm>
          <a:prstGeom prst="rect">
            <a:avLst/>
          </a:prstGeom>
          <a:solidFill>
            <a:srgbClr val="FFFF00"/>
          </a:solidFill>
          <a:ln w="9144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HH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ko-KR" altLang="en-US" sz="1600" b="1" spc="-30" dirty="0" smtClean="0">
                <a:solidFill>
                  <a:srgbClr val="FF0000"/>
                </a:solidFill>
                <a:latin typeface="Calibri"/>
                <a:cs typeface="Calibri"/>
              </a:rPr>
              <a:t>부화장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01084" y="4568952"/>
            <a:ext cx="1858010" cy="246221"/>
          </a:xfrm>
          <a:prstGeom prst="rect">
            <a:avLst/>
          </a:prstGeom>
          <a:solidFill>
            <a:srgbClr val="000000"/>
          </a:solidFill>
          <a:ln w="9144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ct val="100000"/>
              </a:lnSpc>
            </a:pPr>
            <a:r>
              <a:rPr sz="1600" b="1" spc="-10" dirty="0">
                <a:solidFill>
                  <a:srgbClr val="FFFF00"/>
                </a:solidFill>
                <a:latin typeface="Calibri"/>
                <a:cs typeface="Calibri"/>
              </a:rPr>
              <a:t>HH</a:t>
            </a:r>
            <a:r>
              <a:rPr sz="16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00"/>
                </a:solidFill>
                <a:latin typeface="Calibri"/>
                <a:cs typeface="Calibri"/>
              </a:rPr>
              <a:t>El</a:t>
            </a:r>
            <a:r>
              <a:rPr sz="1600" b="1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1600" b="1" spc="-3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ko-KR" altLang="en-US" sz="1600" b="1" spc="-30" dirty="0" smtClean="0">
                <a:solidFill>
                  <a:srgbClr val="FFFF00"/>
                </a:solidFill>
                <a:latin typeface="Calibri"/>
                <a:cs typeface="Calibri"/>
              </a:rPr>
              <a:t>부화</a:t>
            </a:r>
            <a:r>
              <a:rPr lang="ko-KR" altLang="en-US" sz="1600" b="1" spc="-30" dirty="0">
                <a:solidFill>
                  <a:srgbClr val="FFFF00"/>
                </a:solidFill>
                <a:latin typeface="Calibri"/>
                <a:cs typeface="Calibri"/>
              </a:rPr>
              <a:t>장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366772" y="5047488"/>
            <a:ext cx="731520" cy="850900"/>
          </a:xfrm>
          <a:custGeom>
            <a:avLst/>
            <a:gdLst/>
            <a:ahLst/>
            <a:cxnLst/>
            <a:rect l="l" t="t" r="r" b="b"/>
            <a:pathLst>
              <a:path w="731519" h="850900">
                <a:moveTo>
                  <a:pt x="182879" y="0"/>
                </a:moveTo>
                <a:lnTo>
                  <a:pt x="0" y="0"/>
                </a:lnTo>
                <a:lnTo>
                  <a:pt x="0" y="758952"/>
                </a:lnTo>
                <a:lnTo>
                  <a:pt x="548639" y="758952"/>
                </a:lnTo>
                <a:lnTo>
                  <a:pt x="548639" y="850392"/>
                </a:lnTo>
                <a:lnTo>
                  <a:pt x="731519" y="667512"/>
                </a:lnTo>
                <a:lnTo>
                  <a:pt x="640079" y="576072"/>
                </a:lnTo>
                <a:lnTo>
                  <a:pt x="182879" y="576072"/>
                </a:lnTo>
                <a:lnTo>
                  <a:pt x="182879" y="0"/>
                </a:lnTo>
                <a:close/>
              </a:path>
              <a:path w="731519" h="850900">
                <a:moveTo>
                  <a:pt x="548639" y="484631"/>
                </a:moveTo>
                <a:lnTo>
                  <a:pt x="548639" y="576072"/>
                </a:lnTo>
                <a:lnTo>
                  <a:pt x="640079" y="576072"/>
                </a:lnTo>
                <a:lnTo>
                  <a:pt x="548639" y="4846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66772" y="5047488"/>
            <a:ext cx="731520" cy="850900"/>
          </a:xfrm>
          <a:custGeom>
            <a:avLst/>
            <a:gdLst/>
            <a:ahLst/>
            <a:cxnLst/>
            <a:rect l="l" t="t" r="r" b="b"/>
            <a:pathLst>
              <a:path w="731519" h="850900">
                <a:moveTo>
                  <a:pt x="182879" y="0"/>
                </a:moveTo>
                <a:lnTo>
                  <a:pt x="182879" y="576072"/>
                </a:lnTo>
                <a:lnTo>
                  <a:pt x="548639" y="576072"/>
                </a:lnTo>
                <a:lnTo>
                  <a:pt x="548639" y="484631"/>
                </a:lnTo>
                <a:lnTo>
                  <a:pt x="731519" y="667512"/>
                </a:lnTo>
                <a:lnTo>
                  <a:pt x="548639" y="850392"/>
                </a:lnTo>
                <a:lnTo>
                  <a:pt x="548639" y="758952"/>
                </a:lnTo>
                <a:lnTo>
                  <a:pt x="0" y="758952"/>
                </a:lnTo>
                <a:lnTo>
                  <a:pt x="0" y="0"/>
                </a:lnTo>
                <a:lnTo>
                  <a:pt x="182879" y="0"/>
                </a:lnTo>
                <a:close/>
              </a:path>
            </a:pathLst>
          </a:custGeom>
          <a:ln w="12192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87823" y="5062728"/>
            <a:ext cx="731520" cy="850900"/>
          </a:xfrm>
          <a:custGeom>
            <a:avLst/>
            <a:gdLst/>
            <a:ahLst/>
            <a:cxnLst/>
            <a:rect l="l" t="t" r="r" b="b"/>
            <a:pathLst>
              <a:path w="731520" h="850900">
                <a:moveTo>
                  <a:pt x="182879" y="484632"/>
                </a:moveTo>
                <a:lnTo>
                  <a:pt x="0" y="667512"/>
                </a:lnTo>
                <a:lnTo>
                  <a:pt x="182879" y="850392"/>
                </a:lnTo>
                <a:lnTo>
                  <a:pt x="182879" y="758952"/>
                </a:lnTo>
                <a:lnTo>
                  <a:pt x="731520" y="758952"/>
                </a:lnTo>
                <a:lnTo>
                  <a:pt x="731520" y="576072"/>
                </a:lnTo>
                <a:lnTo>
                  <a:pt x="182879" y="576072"/>
                </a:lnTo>
                <a:lnTo>
                  <a:pt x="182879" y="484632"/>
                </a:lnTo>
                <a:close/>
              </a:path>
              <a:path w="731520" h="850900">
                <a:moveTo>
                  <a:pt x="731520" y="0"/>
                </a:moveTo>
                <a:lnTo>
                  <a:pt x="548639" y="0"/>
                </a:lnTo>
                <a:lnTo>
                  <a:pt x="548639" y="576072"/>
                </a:lnTo>
                <a:lnTo>
                  <a:pt x="731520" y="576072"/>
                </a:lnTo>
                <a:lnTo>
                  <a:pt x="731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87823" y="5062728"/>
            <a:ext cx="731520" cy="850900"/>
          </a:xfrm>
          <a:custGeom>
            <a:avLst/>
            <a:gdLst/>
            <a:ahLst/>
            <a:cxnLst/>
            <a:rect l="l" t="t" r="r" b="b"/>
            <a:pathLst>
              <a:path w="731520" h="850900">
                <a:moveTo>
                  <a:pt x="548639" y="0"/>
                </a:moveTo>
                <a:lnTo>
                  <a:pt x="548639" y="576072"/>
                </a:lnTo>
                <a:lnTo>
                  <a:pt x="182879" y="576072"/>
                </a:lnTo>
                <a:lnTo>
                  <a:pt x="182879" y="484632"/>
                </a:lnTo>
                <a:lnTo>
                  <a:pt x="0" y="667512"/>
                </a:lnTo>
                <a:lnTo>
                  <a:pt x="182879" y="850392"/>
                </a:lnTo>
                <a:lnTo>
                  <a:pt x="182879" y="758952"/>
                </a:lnTo>
                <a:lnTo>
                  <a:pt x="731520" y="758952"/>
                </a:lnTo>
                <a:lnTo>
                  <a:pt x="731520" y="0"/>
                </a:lnTo>
                <a:lnTo>
                  <a:pt x="548639" y="0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80276" y="5489447"/>
            <a:ext cx="1415796" cy="530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780276" y="5489447"/>
            <a:ext cx="1416050" cy="430887"/>
          </a:xfrm>
          <a:prstGeom prst="rect">
            <a:avLst/>
          </a:prstGeom>
          <a:solidFill>
            <a:schemeClr val="tx1"/>
          </a:solidFill>
          <a:ln w="9144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3679" marR="136525" indent="-90170">
              <a:lnSpc>
                <a:spcPct val="100000"/>
              </a:lnSpc>
            </a:pPr>
            <a:r>
              <a:rPr lang="ko-KR" altLang="en-US" sz="1400" b="1" dirty="0" err="1" smtClean="0">
                <a:solidFill>
                  <a:srgbClr val="FFFF00"/>
                </a:solidFill>
                <a:latin typeface="Calibri"/>
                <a:cs typeface="Calibri"/>
              </a:rPr>
              <a:t>중국내</a:t>
            </a:r>
            <a:endParaRPr lang="en-US" altLang="ko-KR" sz="1400" b="1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marL="233679" marR="136525" indent="-90170">
              <a:lnSpc>
                <a:spcPct val="100000"/>
              </a:lnSpc>
            </a:pPr>
            <a:r>
              <a:rPr lang="ko-KR" altLang="en-US" sz="1400" b="1" dirty="0" err="1" smtClean="0">
                <a:solidFill>
                  <a:srgbClr val="FFFF00"/>
                </a:solidFill>
                <a:latin typeface="Calibri"/>
                <a:cs typeface="Calibri"/>
              </a:rPr>
              <a:t>종오리</a:t>
            </a:r>
            <a:r>
              <a:rPr lang="ko-KR" altLang="en-US" sz="1400" b="1" dirty="0" smtClean="0">
                <a:solidFill>
                  <a:srgbClr val="FFFF00"/>
                </a:solidFill>
                <a:latin typeface="Calibri"/>
                <a:cs typeface="Calibri"/>
              </a:rPr>
              <a:t> 보급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535679" y="6164579"/>
            <a:ext cx="568451" cy="4328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03364" y="6164579"/>
            <a:ext cx="568451" cy="4328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40" dirty="0" err="1" smtClean="0"/>
              <a:t>체리밸리사</a:t>
            </a:r>
            <a:r>
              <a:rPr lang="ko-KR" altLang="en-US" spc="-40" dirty="0" smtClean="0"/>
              <a:t> 체계도</a:t>
            </a:r>
            <a:endParaRPr spc="-40" dirty="0"/>
          </a:p>
        </p:txBody>
      </p:sp>
      <p:sp>
        <p:nvSpPr>
          <p:cNvPr id="59" name="object 59"/>
          <p:cNvSpPr/>
          <p:nvPr/>
        </p:nvSpPr>
        <p:spPr>
          <a:xfrm>
            <a:off x="1905000" y="1129283"/>
            <a:ext cx="1109472" cy="594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67143" y="1133855"/>
            <a:ext cx="891540" cy="594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24171" y="1126236"/>
            <a:ext cx="1056131" cy="594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dirty="0" smtClean="0"/>
              <a:t>육종 체계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91640" y="5897829"/>
            <a:ext cx="749035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15" dirty="0" smtClean="0">
                <a:latin typeface="Calibri"/>
                <a:cs typeface="Calibri"/>
              </a:rPr>
              <a:t>우수한  </a:t>
            </a:r>
            <a:r>
              <a:rPr lang="ko-KR" altLang="en-US" spc="-15" dirty="0" err="1" smtClean="0">
                <a:latin typeface="Calibri"/>
                <a:cs typeface="Calibri"/>
              </a:rPr>
              <a:t>퓨어라인</a:t>
            </a:r>
            <a:r>
              <a:rPr lang="ko-KR" altLang="en-US" spc="-15" dirty="0" smtClean="0">
                <a:latin typeface="Calibri"/>
                <a:cs typeface="Calibri"/>
              </a:rPr>
              <a:t> 수컷 </a:t>
            </a:r>
            <a:r>
              <a:rPr lang="ko-KR" altLang="en-US" spc="-15" dirty="0" err="1" smtClean="0">
                <a:latin typeface="Calibri"/>
                <a:cs typeface="Calibri"/>
              </a:rPr>
              <a:t>한마리의</a:t>
            </a:r>
            <a:r>
              <a:rPr lang="ko-KR" altLang="en-US" spc="-15" dirty="0" smtClean="0">
                <a:latin typeface="Calibri"/>
                <a:cs typeface="Calibri"/>
              </a:rPr>
              <a:t> 유전능력은 </a:t>
            </a:r>
            <a:r>
              <a:rPr lang="en-US" altLang="ko-KR" spc="-15" dirty="0" smtClean="0">
                <a:latin typeface="Calibri"/>
                <a:cs typeface="Calibri"/>
              </a:rPr>
              <a:t>400</a:t>
            </a:r>
            <a:r>
              <a:rPr lang="ko-KR" altLang="en-US" spc="-15" dirty="0" err="1" smtClean="0">
                <a:latin typeface="Calibri"/>
                <a:cs typeface="Calibri"/>
              </a:rPr>
              <a:t>만마리</a:t>
            </a:r>
            <a:r>
              <a:rPr lang="ko-KR" altLang="en-US" spc="-15" dirty="0" smtClean="0">
                <a:latin typeface="Calibri"/>
                <a:cs typeface="Calibri"/>
              </a:rPr>
              <a:t> 이상의 </a:t>
            </a:r>
            <a:r>
              <a:rPr lang="ko-KR" altLang="en-US" spc="-15" dirty="0" err="1" smtClean="0">
                <a:latin typeface="Calibri"/>
                <a:cs typeface="Calibri"/>
              </a:rPr>
              <a:t>육용오리에</a:t>
            </a:r>
            <a:r>
              <a:rPr lang="ko-KR" altLang="en-US" spc="-15" dirty="0" smtClean="0">
                <a:latin typeface="Calibri"/>
                <a:cs typeface="Calibri"/>
              </a:rPr>
              <a:t> </a:t>
            </a:r>
            <a:r>
              <a:rPr lang="ko-KR" altLang="en-US" spc="-15" dirty="0" err="1" smtClean="0">
                <a:latin typeface="Calibri"/>
                <a:cs typeface="Calibri"/>
              </a:rPr>
              <a:t>영향을미침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2023" y="1500124"/>
          <a:ext cx="8147276" cy="3845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36"/>
                <a:gridCol w="1296034"/>
                <a:gridCol w="1296162"/>
                <a:gridCol w="1296034"/>
                <a:gridCol w="2962910"/>
              </a:tblGrid>
              <a:tr h="914400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♂</a:t>
                      </a:r>
                      <a:r>
                        <a:rPr sz="2000" b="1" spc="-10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♀</a:t>
                      </a:r>
                      <a:endParaRPr sz="2000" dirty="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4A4A"/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♂</a:t>
                      </a:r>
                      <a:r>
                        <a:rPr sz="2000" b="1" spc="-10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x B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♀</a:t>
                      </a:r>
                      <a:endParaRPr sz="20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4A4A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♂</a:t>
                      </a:r>
                      <a:r>
                        <a:rPr sz="2000" b="1" spc="-9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x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♀</a:t>
                      </a:r>
                      <a:endParaRPr sz="20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4A4A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♂</a:t>
                      </a:r>
                      <a:r>
                        <a:rPr sz="2000" b="1" spc="-10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♀</a:t>
                      </a:r>
                      <a:endParaRPr sz="20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4A4A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70180">
                        <a:lnSpc>
                          <a:spcPct val="100000"/>
                        </a:lnSpc>
                      </a:pPr>
                      <a:r>
                        <a:rPr lang="ko-KR" altLang="en-US" sz="1800" dirty="0" err="1" smtClean="0">
                          <a:latin typeface="Calibri"/>
                          <a:cs typeface="Calibri"/>
                        </a:rPr>
                        <a:t>퓨어라인</a:t>
                      </a:r>
                      <a:endParaRPr lang="en-US" sz="1800" dirty="0" smtClean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94A4A"/>
                    </a:solidFill>
                  </a:tcPr>
                </a:tc>
              </a:tr>
              <a:tr h="732663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♂</a:t>
                      </a:r>
                      <a:r>
                        <a:rPr sz="2000" b="1" spc="-10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♀</a:t>
                      </a:r>
                      <a:endParaRPr sz="20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9595"/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♂</a:t>
                      </a:r>
                      <a:r>
                        <a:rPr sz="2000" b="1" spc="-10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x B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♀</a:t>
                      </a:r>
                      <a:endParaRPr sz="20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9595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♂</a:t>
                      </a:r>
                      <a:r>
                        <a:rPr sz="2000" b="1" spc="-9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x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♀</a:t>
                      </a:r>
                      <a:endParaRPr sz="20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9595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♂</a:t>
                      </a:r>
                      <a:r>
                        <a:rPr sz="2000" b="1" spc="-10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♀</a:t>
                      </a:r>
                      <a:endParaRPr sz="20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9595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7815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ko-KR" altLang="en-US" sz="1800" b="1" spc="-5" dirty="0" smtClean="0">
                          <a:latin typeface="Calibri"/>
                          <a:cs typeface="Calibri"/>
                        </a:rPr>
                        <a:t>라인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9595"/>
                    </a:solidFill>
                  </a:tcPr>
                </a:tc>
              </a:tr>
              <a:tr h="7326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♂</a:t>
                      </a:r>
                      <a:r>
                        <a:rPr sz="2000" b="1" spc="-10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B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♀</a:t>
                      </a:r>
                      <a:endParaRPr sz="2000" dirty="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♂</a:t>
                      </a:r>
                      <a:r>
                        <a:rPr sz="2000" b="1" spc="-9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x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♀</a:t>
                      </a:r>
                      <a:endParaRPr sz="2000" dirty="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233679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ko-KR" altLang="en-US" sz="1800" b="1" spc="5" dirty="0" smtClean="0">
                          <a:latin typeface="Calibri"/>
                          <a:cs typeface="Calibri"/>
                        </a:rPr>
                        <a:t>라인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7C7"/>
                    </a:solidFill>
                  </a:tcPr>
                </a:tc>
              </a:tr>
              <a:tr h="7326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♂</a:t>
                      </a:r>
                      <a:endParaRPr sz="20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95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♀</a:t>
                      </a:r>
                      <a:endParaRPr sz="20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95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44259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lang="ko-KR" altLang="en-US" sz="1800" b="1" dirty="0" smtClean="0">
                          <a:latin typeface="Calibri"/>
                          <a:cs typeface="Calibri"/>
                        </a:rPr>
                        <a:t>라인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9595"/>
                    </a:solidFill>
                  </a:tcPr>
                </a:tc>
              </a:tr>
              <a:tr h="732663"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7C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5849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♂</a:t>
                      </a:r>
                      <a:r>
                        <a:rPr sz="2000" b="1" spc="-105" dirty="0">
                          <a:latin typeface="Segoe UI Symbol"/>
                          <a:cs typeface="Segoe UI Symbol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Segoe UI Symbol"/>
                          <a:cs typeface="Segoe UI Symbol"/>
                        </a:rPr>
                        <a:t>♀</a:t>
                      </a:r>
                      <a:endParaRPr sz="20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Segoe UI Symbol"/>
                        <a:cs typeface="Segoe UI Symbo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7C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31445">
                        <a:lnSpc>
                          <a:spcPct val="100000"/>
                        </a:lnSpc>
                      </a:pPr>
                      <a:r>
                        <a:rPr lang="ko-KR" altLang="en-US" sz="1800" spc="-30" dirty="0" err="1" smtClean="0">
                          <a:latin typeface="Calibri"/>
                          <a:cs typeface="Calibri"/>
                        </a:rPr>
                        <a:t>육용오리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1023" y="2040635"/>
            <a:ext cx="2016252" cy="2714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268" y="2116226"/>
            <a:ext cx="7264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800" dirty="0" smtClean="0">
                <a:latin typeface="Calibri"/>
                <a:cs typeface="Calibri"/>
              </a:rPr>
              <a:t>성장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268" y="2391155"/>
            <a:ext cx="231902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Calibri"/>
              <a:buChar char="-"/>
              <a:tabLst>
                <a:tab pos="299720" algn="l"/>
              </a:tabLst>
            </a:pPr>
            <a:r>
              <a:rPr lang="ko-KR" altLang="en-US" sz="1800" spc="-50" dirty="0" smtClean="0">
                <a:latin typeface="Calibri"/>
                <a:cs typeface="Calibri"/>
              </a:rPr>
              <a:t>체중</a:t>
            </a:r>
            <a:endParaRPr lang="en-US" altLang="ko-KR" sz="1800" spc="-50" dirty="0" smtClean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Calibri"/>
              <a:buChar char="-"/>
              <a:tabLst>
                <a:tab pos="299720" algn="l"/>
              </a:tabLst>
            </a:pPr>
            <a:r>
              <a:rPr lang="ko-KR" altLang="en-US" sz="1800" spc="-25" dirty="0" err="1" smtClean="0">
                <a:latin typeface="Calibri"/>
                <a:cs typeface="Calibri"/>
              </a:rPr>
              <a:t>일당증체량</a:t>
            </a:r>
            <a:endParaRPr lang="en-US" altLang="ko-KR" sz="1800" spc="-25" dirty="0" smtClean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Calibri"/>
              <a:buChar char="-"/>
              <a:tabLst>
                <a:tab pos="299720" algn="l"/>
              </a:tabLst>
            </a:pPr>
            <a:r>
              <a:rPr lang="ko-KR" altLang="en-US" sz="1800" spc="-10" dirty="0" err="1" smtClean="0">
                <a:latin typeface="Calibri"/>
                <a:cs typeface="Calibri"/>
              </a:rPr>
              <a:t>사료요구율</a:t>
            </a:r>
            <a:endParaRPr lang="en-US" altLang="ko-KR" sz="1800" spc="-10" dirty="0" smtClean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Calibri"/>
              <a:buChar char="-"/>
              <a:tabLst>
                <a:tab pos="299720" algn="l"/>
              </a:tabLst>
            </a:pPr>
            <a:r>
              <a:rPr lang="ko-KR" altLang="en-US" sz="1800" dirty="0" smtClean="0">
                <a:latin typeface="Calibri"/>
                <a:cs typeface="Calibri"/>
              </a:rPr>
              <a:t>고기 생산량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68" y="4211065"/>
            <a:ext cx="12820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800" dirty="0" smtClean="0">
                <a:latin typeface="Calibri"/>
                <a:cs typeface="Calibri"/>
              </a:rPr>
              <a:t>번식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68" y="4485385"/>
            <a:ext cx="178633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Calibri"/>
              <a:buChar char="-"/>
              <a:tabLst>
                <a:tab pos="299720" algn="l"/>
              </a:tabLst>
            </a:pPr>
            <a:r>
              <a:rPr lang="ko-KR" altLang="en-US" sz="1800" spc="-25" dirty="0" smtClean="0">
                <a:latin typeface="Calibri"/>
                <a:cs typeface="Calibri"/>
              </a:rPr>
              <a:t>알 생산개수</a:t>
            </a:r>
            <a:endParaRPr lang="en-US" altLang="ko-KR" sz="1800" spc="-25" dirty="0" smtClean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Calibri"/>
              <a:buChar char="-"/>
              <a:tabLst>
                <a:tab pos="299720" algn="l"/>
              </a:tabLst>
            </a:pPr>
            <a:r>
              <a:rPr lang="ko-KR" altLang="en-US" sz="1800" spc="-10" dirty="0" err="1" smtClean="0">
                <a:latin typeface="Calibri"/>
                <a:cs typeface="Calibri"/>
              </a:rPr>
              <a:t>수정율</a:t>
            </a:r>
            <a:endParaRPr lang="en-US" altLang="ko-KR" sz="1800" spc="-10" dirty="0" smtClean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Calibri"/>
              <a:buChar char="-"/>
              <a:tabLst>
                <a:tab pos="299720" algn="l"/>
              </a:tabLst>
            </a:pPr>
            <a:r>
              <a:rPr lang="ko-KR" altLang="en-US" sz="1800" dirty="0" smtClean="0">
                <a:latin typeface="Calibri"/>
                <a:cs typeface="Calibri"/>
              </a:rPr>
              <a:t>부화율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6533" y="3755135"/>
            <a:ext cx="162813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800" dirty="0" smtClean="0">
                <a:latin typeface="Calibri"/>
                <a:cs typeface="Calibri"/>
              </a:rPr>
              <a:t>건강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66533" y="4029455"/>
            <a:ext cx="168783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Calibri"/>
              <a:buChar char="-"/>
              <a:tabLst>
                <a:tab pos="299720" algn="l"/>
              </a:tabLst>
            </a:pPr>
            <a:r>
              <a:rPr lang="ko-KR" altLang="en-US" sz="1800" spc="-5" dirty="0" err="1" smtClean="0">
                <a:latin typeface="Calibri"/>
                <a:cs typeface="Calibri"/>
              </a:rPr>
              <a:t>생존성</a:t>
            </a:r>
            <a:endParaRPr lang="en-US" altLang="ko-KR" sz="1800" spc="-5" dirty="0" smtClean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Calibri"/>
              <a:buChar char="-"/>
              <a:tabLst>
                <a:tab pos="299720" algn="l"/>
              </a:tabLst>
            </a:pPr>
            <a:r>
              <a:rPr lang="ko-KR" altLang="en-US" sz="1800" dirty="0" err="1" smtClean="0">
                <a:latin typeface="Calibri"/>
                <a:cs typeface="Calibri"/>
              </a:rPr>
              <a:t>강건성</a:t>
            </a:r>
            <a:endParaRPr lang="en-US" altLang="ko-KR" sz="1800" dirty="0" smtClean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Calibri"/>
              <a:buChar char="-"/>
              <a:tabLst>
                <a:tab pos="299720" algn="l"/>
              </a:tabLst>
            </a:pPr>
            <a:r>
              <a:rPr lang="ko-KR" altLang="en-US" sz="1800" dirty="0" smtClean="0">
                <a:latin typeface="Calibri"/>
                <a:cs typeface="Calibri"/>
              </a:rPr>
              <a:t>유동성</a:t>
            </a:r>
            <a:endParaRPr lang="en-US" altLang="ko-KR" sz="1800" dirty="0" smtClean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Calibri"/>
              <a:buChar char="-"/>
              <a:tabLst>
                <a:tab pos="299720" algn="l"/>
              </a:tabLst>
            </a:pPr>
            <a:r>
              <a:rPr lang="ko-KR" altLang="en-US" sz="1800" dirty="0" smtClean="0">
                <a:latin typeface="Calibri"/>
                <a:cs typeface="Calibri"/>
              </a:rPr>
              <a:t>도체품질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74230" y="2026539"/>
            <a:ext cx="10826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1800" dirty="0" smtClean="0">
                <a:latin typeface="Calibri"/>
                <a:cs typeface="Calibri"/>
              </a:rPr>
              <a:t>활력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74230" y="2300858"/>
            <a:ext cx="152717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Calibri"/>
              <a:buChar char="-"/>
              <a:tabLst>
                <a:tab pos="299720" algn="l"/>
              </a:tabLst>
            </a:pP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abi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ty</a:t>
            </a:r>
            <a:endParaRPr sz="1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Calibri"/>
              <a:buChar char="-"/>
              <a:tabLst>
                <a:tab pos="299720" algn="l"/>
              </a:tabLst>
            </a:pPr>
            <a:r>
              <a:rPr lang="ko-KR" altLang="en-US" sz="1800" dirty="0" smtClean="0">
                <a:latin typeface="Calibri"/>
                <a:cs typeface="Calibri"/>
              </a:rPr>
              <a:t>균일도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14322" y="2207005"/>
            <a:ext cx="1470025" cy="318770"/>
          </a:xfrm>
          <a:custGeom>
            <a:avLst/>
            <a:gdLst/>
            <a:ahLst/>
            <a:cxnLst/>
            <a:rect l="l" t="t" r="r" b="b"/>
            <a:pathLst>
              <a:path w="1470025" h="318769">
                <a:moveTo>
                  <a:pt x="1285452" y="215804"/>
                </a:moveTo>
                <a:lnTo>
                  <a:pt x="1187847" y="258282"/>
                </a:lnTo>
                <a:lnTo>
                  <a:pt x="1178545" y="265841"/>
                </a:lnTo>
                <a:lnTo>
                  <a:pt x="1172805" y="276096"/>
                </a:lnTo>
                <a:lnTo>
                  <a:pt x="1171152" y="287985"/>
                </a:lnTo>
                <a:lnTo>
                  <a:pt x="1174109" y="300449"/>
                </a:lnTo>
                <a:lnTo>
                  <a:pt x="1181485" y="310364"/>
                </a:lnTo>
                <a:lnTo>
                  <a:pt x="1191725" y="316575"/>
                </a:lnTo>
                <a:lnTo>
                  <a:pt x="1203540" y="318605"/>
                </a:lnTo>
                <a:lnTo>
                  <a:pt x="1215644" y="315976"/>
                </a:lnTo>
                <a:lnTo>
                  <a:pt x="1413851" y="229743"/>
                </a:lnTo>
                <a:lnTo>
                  <a:pt x="1403095" y="229743"/>
                </a:lnTo>
                <a:lnTo>
                  <a:pt x="1285452" y="215804"/>
                </a:lnTo>
                <a:close/>
              </a:path>
              <a:path w="1470025" h="318769">
                <a:moveTo>
                  <a:pt x="1343667" y="190468"/>
                </a:moveTo>
                <a:lnTo>
                  <a:pt x="1285452" y="215804"/>
                </a:lnTo>
                <a:lnTo>
                  <a:pt x="1403095" y="229743"/>
                </a:lnTo>
                <a:lnTo>
                  <a:pt x="1403828" y="223520"/>
                </a:lnTo>
                <a:lnTo>
                  <a:pt x="1387475" y="223520"/>
                </a:lnTo>
                <a:lnTo>
                  <a:pt x="1343667" y="190468"/>
                </a:lnTo>
                <a:close/>
              </a:path>
              <a:path w="1470025" h="318769">
                <a:moveTo>
                  <a:pt x="1234660" y="32630"/>
                </a:moveTo>
                <a:lnTo>
                  <a:pt x="1197918" y="57588"/>
                </a:lnTo>
                <a:lnTo>
                  <a:pt x="1197730" y="69403"/>
                </a:lnTo>
                <a:lnTo>
                  <a:pt x="1201844" y="80525"/>
                </a:lnTo>
                <a:lnTo>
                  <a:pt x="1210055" y="89662"/>
                </a:lnTo>
                <a:lnTo>
                  <a:pt x="1292924" y="152184"/>
                </a:lnTo>
                <a:lnTo>
                  <a:pt x="1410589" y="166116"/>
                </a:lnTo>
                <a:lnTo>
                  <a:pt x="1403095" y="229743"/>
                </a:lnTo>
                <a:lnTo>
                  <a:pt x="1413851" y="229743"/>
                </a:lnTo>
                <a:lnTo>
                  <a:pt x="1469898" y="205359"/>
                </a:lnTo>
                <a:lnTo>
                  <a:pt x="1248536" y="38608"/>
                </a:lnTo>
                <a:lnTo>
                  <a:pt x="1245687" y="36680"/>
                </a:lnTo>
                <a:lnTo>
                  <a:pt x="1234660" y="32630"/>
                </a:lnTo>
                <a:close/>
              </a:path>
              <a:path w="1470025" h="318769">
                <a:moveTo>
                  <a:pt x="1394078" y="168529"/>
                </a:moveTo>
                <a:lnTo>
                  <a:pt x="1343667" y="190468"/>
                </a:lnTo>
                <a:lnTo>
                  <a:pt x="1387475" y="223520"/>
                </a:lnTo>
                <a:lnTo>
                  <a:pt x="1394078" y="168529"/>
                </a:lnTo>
                <a:close/>
              </a:path>
              <a:path w="1470025" h="318769">
                <a:moveTo>
                  <a:pt x="1410304" y="168529"/>
                </a:moveTo>
                <a:lnTo>
                  <a:pt x="1394078" y="168529"/>
                </a:lnTo>
                <a:lnTo>
                  <a:pt x="1387475" y="223520"/>
                </a:lnTo>
                <a:lnTo>
                  <a:pt x="1403828" y="223520"/>
                </a:lnTo>
                <a:lnTo>
                  <a:pt x="1410304" y="168529"/>
                </a:lnTo>
                <a:close/>
              </a:path>
              <a:path w="1470025" h="318769">
                <a:moveTo>
                  <a:pt x="7619" y="0"/>
                </a:moveTo>
                <a:lnTo>
                  <a:pt x="0" y="63500"/>
                </a:lnTo>
                <a:lnTo>
                  <a:pt x="1285452" y="215804"/>
                </a:lnTo>
                <a:lnTo>
                  <a:pt x="1343667" y="190468"/>
                </a:lnTo>
                <a:lnTo>
                  <a:pt x="1292924" y="152184"/>
                </a:lnTo>
                <a:lnTo>
                  <a:pt x="7619" y="0"/>
                </a:lnTo>
                <a:close/>
              </a:path>
              <a:path w="1470025" h="318769">
                <a:moveTo>
                  <a:pt x="1292924" y="152184"/>
                </a:moveTo>
                <a:lnTo>
                  <a:pt x="1343667" y="190468"/>
                </a:lnTo>
                <a:lnTo>
                  <a:pt x="1394078" y="168529"/>
                </a:lnTo>
                <a:lnTo>
                  <a:pt x="1410304" y="168529"/>
                </a:lnTo>
                <a:lnTo>
                  <a:pt x="1410589" y="166116"/>
                </a:lnTo>
                <a:lnTo>
                  <a:pt x="1292924" y="1521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13560" y="4032582"/>
            <a:ext cx="1470660" cy="348615"/>
          </a:xfrm>
          <a:custGeom>
            <a:avLst/>
            <a:gdLst/>
            <a:ahLst/>
            <a:cxnLst/>
            <a:rect l="l" t="t" r="r" b="b"/>
            <a:pathLst>
              <a:path w="1470660" h="348614">
                <a:moveTo>
                  <a:pt x="1286050" y="100677"/>
                </a:moveTo>
                <a:lnTo>
                  <a:pt x="0" y="285163"/>
                </a:lnTo>
                <a:lnTo>
                  <a:pt x="9143" y="348536"/>
                </a:lnTo>
                <a:lnTo>
                  <a:pt x="1295128" y="164059"/>
                </a:lnTo>
                <a:lnTo>
                  <a:pt x="1344891" y="124568"/>
                </a:lnTo>
                <a:lnTo>
                  <a:pt x="1286050" y="100677"/>
                </a:lnTo>
                <a:close/>
              </a:path>
              <a:path w="1470660" h="348614">
                <a:moveTo>
                  <a:pt x="1414672" y="83868"/>
                </a:moveTo>
                <a:lnTo>
                  <a:pt x="1403222" y="83868"/>
                </a:lnTo>
                <a:lnTo>
                  <a:pt x="1412366" y="147241"/>
                </a:lnTo>
                <a:lnTo>
                  <a:pt x="1295128" y="164059"/>
                </a:lnTo>
                <a:lnTo>
                  <a:pt x="1213739" y="228648"/>
                </a:lnTo>
                <a:lnTo>
                  <a:pt x="1205739" y="238014"/>
                </a:lnTo>
                <a:lnTo>
                  <a:pt x="1201909" y="249246"/>
                </a:lnTo>
                <a:lnTo>
                  <a:pt x="1202420" y="261059"/>
                </a:lnTo>
                <a:lnTo>
                  <a:pt x="1207444" y="272164"/>
                </a:lnTo>
                <a:lnTo>
                  <a:pt x="1217057" y="280771"/>
                </a:lnTo>
                <a:lnTo>
                  <a:pt x="1228246" y="285072"/>
                </a:lnTo>
                <a:lnTo>
                  <a:pt x="1239886" y="285049"/>
                </a:lnTo>
                <a:lnTo>
                  <a:pt x="1250852" y="280688"/>
                </a:lnTo>
                <a:lnTo>
                  <a:pt x="1253489" y="278813"/>
                </a:lnTo>
                <a:lnTo>
                  <a:pt x="1470660" y="106601"/>
                </a:lnTo>
                <a:lnTo>
                  <a:pt x="1414672" y="83868"/>
                </a:lnTo>
                <a:close/>
              </a:path>
              <a:path w="1470660" h="348614">
                <a:moveTo>
                  <a:pt x="1344891" y="124568"/>
                </a:moveTo>
                <a:lnTo>
                  <a:pt x="1295128" y="164059"/>
                </a:lnTo>
                <a:lnTo>
                  <a:pt x="1412366" y="147241"/>
                </a:lnTo>
                <a:lnTo>
                  <a:pt x="1412073" y="145209"/>
                </a:lnTo>
                <a:lnTo>
                  <a:pt x="1395729" y="145209"/>
                </a:lnTo>
                <a:lnTo>
                  <a:pt x="1344891" y="124568"/>
                </a:lnTo>
                <a:close/>
              </a:path>
              <a:path w="1470660" h="348614">
                <a:moveTo>
                  <a:pt x="1387856" y="90472"/>
                </a:moveTo>
                <a:lnTo>
                  <a:pt x="1344891" y="124568"/>
                </a:lnTo>
                <a:lnTo>
                  <a:pt x="1395729" y="145209"/>
                </a:lnTo>
                <a:lnTo>
                  <a:pt x="1387856" y="90472"/>
                </a:lnTo>
                <a:close/>
              </a:path>
              <a:path w="1470660" h="348614">
                <a:moveTo>
                  <a:pt x="1404175" y="90472"/>
                </a:moveTo>
                <a:lnTo>
                  <a:pt x="1387856" y="90472"/>
                </a:lnTo>
                <a:lnTo>
                  <a:pt x="1395729" y="145209"/>
                </a:lnTo>
                <a:lnTo>
                  <a:pt x="1412073" y="145209"/>
                </a:lnTo>
                <a:lnTo>
                  <a:pt x="1404175" y="90472"/>
                </a:lnTo>
                <a:close/>
              </a:path>
              <a:path w="1470660" h="348614">
                <a:moveTo>
                  <a:pt x="1403222" y="83868"/>
                </a:moveTo>
                <a:lnTo>
                  <a:pt x="1286050" y="100677"/>
                </a:lnTo>
                <a:lnTo>
                  <a:pt x="1344891" y="124568"/>
                </a:lnTo>
                <a:lnTo>
                  <a:pt x="1387856" y="90472"/>
                </a:lnTo>
                <a:lnTo>
                  <a:pt x="1404175" y="90472"/>
                </a:lnTo>
                <a:lnTo>
                  <a:pt x="1403222" y="83868"/>
                </a:lnTo>
                <a:close/>
              </a:path>
              <a:path w="1470660" h="348614">
                <a:moveTo>
                  <a:pt x="1201647" y="0"/>
                </a:moveTo>
                <a:lnTo>
                  <a:pt x="1189855" y="2334"/>
                </a:lnTo>
                <a:lnTo>
                  <a:pt x="1179739" y="8814"/>
                </a:lnTo>
                <a:lnTo>
                  <a:pt x="1172545" y="18917"/>
                </a:lnTo>
                <a:lnTo>
                  <a:pt x="1169950" y="31495"/>
                </a:lnTo>
                <a:lnTo>
                  <a:pt x="1171975" y="43395"/>
                </a:lnTo>
                <a:lnTo>
                  <a:pt x="1178088" y="53519"/>
                </a:lnTo>
                <a:lnTo>
                  <a:pt x="1187758" y="60768"/>
                </a:lnTo>
                <a:lnTo>
                  <a:pt x="1286050" y="100677"/>
                </a:lnTo>
                <a:lnTo>
                  <a:pt x="1403222" y="83868"/>
                </a:lnTo>
                <a:lnTo>
                  <a:pt x="1414672" y="83868"/>
                </a:lnTo>
                <a:lnTo>
                  <a:pt x="1213864" y="2334"/>
                </a:lnTo>
                <a:lnTo>
                  <a:pt x="12016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76772" y="4033239"/>
            <a:ext cx="1315720" cy="347345"/>
          </a:xfrm>
          <a:custGeom>
            <a:avLst/>
            <a:gdLst/>
            <a:ahLst/>
            <a:cxnLst/>
            <a:rect l="l" t="t" r="r" b="b"/>
            <a:pathLst>
              <a:path w="1315720" h="347345">
                <a:moveTo>
                  <a:pt x="184594" y="99104"/>
                </a:moveTo>
                <a:lnTo>
                  <a:pt x="125399" y="121833"/>
                </a:lnTo>
                <a:lnTo>
                  <a:pt x="174376" y="162248"/>
                </a:lnTo>
                <a:lnTo>
                  <a:pt x="1304925" y="346989"/>
                </a:lnTo>
                <a:lnTo>
                  <a:pt x="1315338" y="283743"/>
                </a:lnTo>
                <a:lnTo>
                  <a:pt x="184594" y="99104"/>
                </a:lnTo>
                <a:close/>
              </a:path>
              <a:path w="1315720" h="347345">
                <a:moveTo>
                  <a:pt x="271169" y="0"/>
                </a:moveTo>
                <a:lnTo>
                  <a:pt x="258825" y="2057"/>
                </a:lnTo>
                <a:lnTo>
                  <a:pt x="0" y="101371"/>
                </a:lnTo>
                <a:lnTo>
                  <a:pt x="213740" y="277774"/>
                </a:lnTo>
                <a:lnTo>
                  <a:pt x="216219" y="279641"/>
                </a:lnTo>
                <a:lnTo>
                  <a:pt x="227088" y="284303"/>
                </a:lnTo>
                <a:lnTo>
                  <a:pt x="238731" y="284591"/>
                </a:lnTo>
                <a:lnTo>
                  <a:pt x="250013" y="280545"/>
                </a:lnTo>
                <a:lnTo>
                  <a:pt x="262311" y="237939"/>
                </a:lnTo>
                <a:lnTo>
                  <a:pt x="174376" y="162248"/>
                </a:lnTo>
                <a:lnTo>
                  <a:pt x="57530" y="143154"/>
                </a:lnTo>
                <a:lnTo>
                  <a:pt x="67817" y="80035"/>
                </a:lnTo>
                <a:lnTo>
                  <a:pt x="234256" y="80035"/>
                </a:lnTo>
                <a:lnTo>
                  <a:pt x="283278" y="61213"/>
                </a:lnTo>
                <a:lnTo>
                  <a:pt x="293279" y="54168"/>
                </a:lnTo>
                <a:lnTo>
                  <a:pt x="299745" y="44149"/>
                </a:lnTo>
                <a:lnTo>
                  <a:pt x="302113" y="32302"/>
                </a:lnTo>
                <a:lnTo>
                  <a:pt x="299821" y="19775"/>
                </a:lnTo>
                <a:lnTo>
                  <a:pt x="292921" y="9428"/>
                </a:lnTo>
                <a:lnTo>
                  <a:pt x="282952" y="2647"/>
                </a:lnTo>
                <a:lnTo>
                  <a:pt x="271169" y="0"/>
                </a:lnTo>
                <a:close/>
              </a:path>
              <a:path w="1315720" h="347345">
                <a:moveTo>
                  <a:pt x="67817" y="80035"/>
                </a:moveTo>
                <a:lnTo>
                  <a:pt x="57530" y="143154"/>
                </a:lnTo>
                <a:lnTo>
                  <a:pt x="174376" y="162248"/>
                </a:lnTo>
                <a:lnTo>
                  <a:pt x="149237" y="141503"/>
                </a:lnTo>
                <a:lnTo>
                  <a:pt x="74167" y="141503"/>
                </a:lnTo>
                <a:lnTo>
                  <a:pt x="83057" y="86893"/>
                </a:lnTo>
                <a:lnTo>
                  <a:pt x="109816" y="86893"/>
                </a:lnTo>
                <a:lnTo>
                  <a:pt x="67817" y="80035"/>
                </a:lnTo>
                <a:close/>
              </a:path>
              <a:path w="1315720" h="347345">
                <a:moveTo>
                  <a:pt x="83057" y="86893"/>
                </a:moveTo>
                <a:lnTo>
                  <a:pt x="74167" y="141503"/>
                </a:lnTo>
                <a:lnTo>
                  <a:pt x="125399" y="121833"/>
                </a:lnTo>
                <a:lnTo>
                  <a:pt x="83057" y="86893"/>
                </a:lnTo>
                <a:close/>
              </a:path>
              <a:path w="1315720" h="347345">
                <a:moveTo>
                  <a:pt x="125399" y="121833"/>
                </a:moveTo>
                <a:lnTo>
                  <a:pt x="74167" y="141503"/>
                </a:lnTo>
                <a:lnTo>
                  <a:pt x="149237" y="141503"/>
                </a:lnTo>
                <a:lnTo>
                  <a:pt x="125399" y="121833"/>
                </a:lnTo>
                <a:close/>
              </a:path>
              <a:path w="1315720" h="347345">
                <a:moveTo>
                  <a:pt x="109816" y="86893"/>
                </a:moveTo>
                <a:lnTo>
                  <a:pt x="83057" y="86893"/>
                </a:lnTo>
                <a:lnTo>
                  <a:pt x="125399" y="121833"/>
                </a:lnTo>
                <a:lnTo>
                  <a:pt x="184594" y="99104"/>
                </a:lnTo>
                <a:lnTo>
                  <a:pt x="109816" y="86893"/>
                </a:lnTo>
                <a:close/>
              </a:path>
              <a:path w="1315720" h="347345">
                <a:moveTo>
                  <a:pt x="234256" y="80035"/>
                </a:moveTo>
                <a:lnTo>
                  <a:pt x="67817" y="80035"/>
                </a:lnTo>
                <a:lnTo>
                  <a:pt x="184594" y="99104"/>
                </a:lnTo>
                <a:lnTo>
                  <a:pt x="234256" y="80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8401" y="2144776"/>
            <a:ext cx="1259840" cy="346075"/>
          </a:xfrm>
          <a:custGeom>
            <a:avLst/>
            <a:gdLst/>
            <a:ahLst/>
            <a:cxnLst/>
            <a:rect l="l" t="t" r="r" b="b"/>
            <a:pathLst>
              <a:path w="1259840" h="346075">
                <a:moveTo>
                  <a:pt x="237317" y="61373"/>
                </a:moveTo>
                <a:lnTo>
                  <a:pt x="225654" y="61753"/>
                </a:lnTo>
                <a:lnTo>
                  <a:pt x="214777" y="66487"/>
                </a:lnTo>
                <a:lnTo>
                  <a:pt x="212344" y="68325"/>
                </a:lnTo>
                <a:lnTo>
                  <a:pt x="0" y="246507"/>
                </a:lnTo>
                <a:lnTo>
                  <a:pt x="259587" y="343662"/>
                </a:lnTo>
                <a:lnTo>
                  <a:pt x="271917" y="345699"/>
                </a:lnTo>
                <a:lnTo>
                  <a:pt x="283677" y="343005"/>
                </a:lnTo>
                <a:lnTo>
                  <a:pt x="293606" y="336160"/>
                </a:lnTo>
                <a:lnTo>
                  <a:pt x="300442" y="325743"/>
                </a:lnTo>
                <a:lnTo>
                  <a:pt x="302650" y="313141"/>
                </a:lnTo>
                <a:lnTo>
                  <a:pt x="300198" y="301300"/>
                </a:lnTo>
                <a:lnTo>
                  <a:pt x="293649" y="291338"/>
                </a:lnTo>
                <a:lnTo>
                  <a:pt x="283567" y="284376"/>
                </a:lnTo>
                <a:lnTo>
                  <a:pt x="238104" y="267335"/>
                </a:lnTo>
                <a:lnTo>
                  <a:pt x="67945" y="267335"/>
                </a:lnTo>
                <a:lnTo>
                  <a:pt x="57150" y="204215"/>
                </a:lnTo>
                <a:lnTo>
                  <a:pt x="173865" y="184216"/>
                </a:lnTo>
                <a:lnTo>
                  <a:pt x="253491" y="117475"/>
                </a:lnTo>
                <a:lnTo>
                  <a:pt x="261266" y="107850"/>
                </a:lnTo>
                <a:lnTo>
                  <a:pt x="264766" y="96462"/>
                </a:lnTo>
                <a:lnTo>
                  <a:pt x="263872" y="84631"/>
                </a:lnTo>
                <a:lnTo>
                  <a:pt x="258467" y="73678"/>
                </a:lnTo>
                <a:lnTo>
                  <a:pt x="248631" y="65347"/>
                </a:lnTo>
                <a:lnTo>
                  <a:pt x="237317" y="61373"/>
                </a:lnTo>
                <a:close/>
              </a:path>
              <a:path w="1259840" h="346075">
                <a:moveTo>
                  <a:pt x="173865" y="184216"/>
                </a:moveTo>
                <a:lnTo>
                  <a:pt x="57150" y="204215"/>
                </a:lnTo>
                <a:lnTo>
                  <a:pt x="67945" y="267335"/>
                </a:lnTo>
                <a:lnTo>
                  <a:pt x="109423" y="260223"/>
                </a:lnTo>
                <a:lnTo>
                  <a:pt x="83185" y="260223"/>
                </a:lnTo>
                <a:lnTo>
                  <a:pt x="73787" y="205739"/>
                </a:lnTo>
                <a:lnTo>
                  <a:pt x="148186" y="205739"/>
                </a:lnTo>
                <a:lnTo>
                  <a:pt x="173865" y="184216"/>
                </a:lnTo>
                <a:close/>
              </a:path>
              <a:path w="1259840" h="346075">
                <a:moveTo>
                  <a:pt x="184699" y="247315"/>
                </a:moveTo>
                <a:lnTo>
                  <a:pt x="67945" y="267335"/>
                </a:lnTo>
                <a:lnTo>
                  <a:pt x="238104" y="267335"/>
                </a:lnTo>
                <a:lnTo>
                  <a:pt x="184699" y="247315"/>
                </a:lnTo>
                <a:close/>
              </a:path>
              <a:path w="1259840" h="346075">
                <a:moveTo>
                  <a:pt x="73787" y="205739"/>
                </a:moveTo>
                <a:lnTo>
                  <a:pt x="83185" y="260223"/>
                </a:lnTo>
                <a:lnTo>
                  <a:pt x="125195" y="225010"/>
                </a:lnTo>
                <a:lnTo>
                  <a:pt x="73787" y="205739"/>
                </a:lnTo>
                <a:close/>
              </a:path>
              <a:path w="1259840" h="346075">
                <a:moveTo>
                  <a:pt x="125195" y="225010"/>
                </a:moveTo>
                <a:lnTo>
                  <a:pt x="83185" y="260223"/>
                </a:lnTo>
                <a:lnTo>
                  <a:pt x="109423" y="260223"/>
                </a:lnTo>
                <a:lnTo>
                  <a:pt x="184699" y="247315"/>
                </a:lnTo>
                <a:lnTo>
                  <a:pt x="125195" y="225010"/>
                </a:lnTo>
                <a:close/>
              </a:path>
              <a:path w="1259840" h="346075">
                <a:moveTo>
                  <a:pt x="1248918" y="0"/>
                </a:moveTo>
                <a:lnTo>
                  <a:pt x="173865" y="184216"/>
                </a:lnTo>
                <a:lnTo>
                  <a:pt x="125195" y="225010"/>
                </a:lnTo>
                <a:lnTo>
                  <a:pt x="184699" y="247315"/>
                </a:lnTo>
                <a:lnTo>
                  <a:pt x="1259713" y="62991"/>
                </a:lnTo>
                <a:lnTo>
                  <a:pt x="1248918" y="0"/>
                </a:lnTo>
                <a:close/>
              </a:path>
              <a:path w="1259840" h="346075">
                <a:moveTo>
                  <a:pt x="148186" y="205739"/>
                </a:moveTo>
                <a:lnTo>
                  <a:pt x="73787" y="205739"/>
                </a:lnTo>
                <a:lnTo>
                  <a:pt x="125195" y="225010"/>
                </a:lnTo>
                <a:lnTo>
                  <a:pt x="148186" y="205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43250" y="5546699"/>
            <a:ext cx="29705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800" dirty="0" err="1" smtClean="0">
                <a:latin typeface="Calibri"/>
                <a:cs typeface="Calibri"/>
              </a:rPr>
              <a:t>종오리</a:t>
            </a:r>
            <a:endParaRPr lang="en-US" altLang="ko-KR" sz="1800" dirty="0" smtClean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54765" y="4830953"/>
            <a:ext cx="288290" cy="648335"/>
          </a:xfrm>
          <a:custGeom>
            <a:avLst/>
            <a:gdLst/>
            <a:ahLst/>
            <a:cxnLst/>
            <a:rect l="l" t="t" r="r" b="b"/>
            <a:pathLst>
              <a:path w="288289" h="648335">
                <a:moveTo>
                  <a:pt x="143697" y="127039"/>
                </a:moveTo>
                <a:lnTo>
                  <a:pt x="111723" y="181735"/>
                </a:lnTo>
                <a:lnTo>
                  <a:pt x="111723" y="648208"/>
                </a:lnTo>
                <a:lnTo>
                  <a:pt x="175731" y="648208"/>
                </a:lnTo>
                <a:lnTo>
                  <a:pt x="175731" y="181954"/>
                </a:lnTo>
                <a:lnTo>
                  <a:pt x="143697" y="127039"/>
                </a:lnTo>
                <a:close/>
              </a:path>
              <a:path w="288289" h="648335">
                <a:moveTo>
                  <a:pt x="180782" y="63500"/>
                </a:moveTo>
                <a:lnTo>
                  <a:pt x="175731" y="63500"/>
                </a:lnTo>
                <a:lnTo>
                  <a:pt x="175731" y="181954"/>
                </a:lnTo>
                <a:lnTo>
                  <a:pt x="228055" y="271653"/>
                </a:lnTo>
                <a:lnTo>
                  <a:pt x="236144" y="280861"/>
                </a:lnTo>
                <a:lnTo>
                  <a:pt x="246713" y="286238"/>
                </a:lnTo>
                <a:lnTo>
                  <a:pt x="258484" y="287440"/>
                </a:lnTo>
                <a:lnTo>
                  <a:pt x="270179" y="284129"/>
                </a:lnTo>
                <a:lnTo>
                  <a:pt x="280084" y="275834"/>
                </a:lnTo>
                <a:lnTo>
                  <a:pt x="285979" y="265404"/>
                </a:lnTo>
                <a:lnTo>
                  <a:pt x="287686" y="253932"/>
                </a:lnTo>
                <a:lnTo>
                  <a:pt x="285022" y="242508"/>
                </a:lnTo>
                <a:lnTo>
                  <a:pt x="283427" y="239395"/>
                </a:lnTo>
                <a:lnTo>
                  <a:pt x="180782" y="63500"/>
                </a:lnTo>
                <a:close/>
              </a:path>
              <a:path w="288289" h="648335">
                <a:moveTo>
                  <a:pt x="143727" y="0"/>
                </a:moveTo>
                <a:lnTo>
                  <a:pt x="4027" y="239395"/>
                </a:lnTo>
                <a:lnTo>
                  <a:pt x="0" y="250967"/>
                </a:lnTo>
                <a:lnTo>
                  <a:pt x="538" y="262809"/>
                </a:lnTo>
                <a:lnTo>
                  <a:pt x="5302" y="273643"/>
                </a:lnTo>
                <a:lnTo>
                  <a:pt x="13951" y="282191"/>
                </a:lnTo>
                <a:lnTo>
                  <a:pt x="25998" y="286714"/>
                </a:lnTo>
                <a:lnTo>
                  <a:pt x="37953" y="286714"/>
                </a:lnTo>
                <a:lnTo>
                  <a:pt x="48728" y="282598"/>
                </a:lnTo>
                <a:lnTo>
                  <a:pt x="57362" y="274724"/>
                </a:lnTo>
                <a:lnTo>
                  <a:pt x="111723" y="181735"/>
                </a:lnTo>
                <a:lnTo>
                  <a:pt x="111723" y="63500"/>
                </a:lnTo>
                <a:lnTo>
                  <a:pt x="180782" y="63500"/>
                </a:lnTo>
                <a:lnTo>
                  <a:pt x="143727" y="0"/>
                </a:lnTo>
                <a:close/>
              </a:path>
              <a:path w="288289" h="648335">
                <a:moveTo>
                  <a:pt x="175731" y="79629"/>
                </a:moveTo>
                <a:lnTo>
                  <a:pt x="171413" y="79629"/>
                </a:lnTo>
                <a:lnTo>
                  <a:pt x="143697" y="127039"/>
                </a:lnTo>
                <a:lnTo>
                  <a:pt x="175731" y="181954"/>
                </a:lnTo>
                <a:lnTo>
                  <a:pt x="175731" y="79629"/>
                </a:lnTo>
                <a:close/>
              </a:path>
              <a:path w="288289" h="648335">
                <a:moveTo>
                  <a:pt x="175731" y="63500"/>
                </a:moveTo>
                <a:lnTo>
                  <a:pt x="111723" y="63500"/>
                </a:lnTo>
                <a:lnTo>
                  <a:pt x="111723" y="181735"/>
                </a:lnTo>
                <a:lnTo>
                  <a:pt x="143697" y="127039"/>
                </a:lnTo>
                <a:lnTo>
                  <a:pt x="116041" y="79629"/>
                </a:lnTo>
                <a:lnTo>
                  <a:pt x="175731" y="79629"/>
                </a:lnTo>
                <a:lnTo>
                  <a:pt x="175731" y="63500"/>
                </a:lnTo>
                <a:close/>
              </a:path>
              <a:path w="288289" h="648335">
                <a:moveTo>
                  <a:pt x="171413" y="79629"/>
                </a:moveTo>
                <a:lnTo>
                  <a:pt x="116041" y="79629"/>
                </a:lnTo>
                <a:lnTo>
                  <a:pt x="143697" y="127039"/>
                </a:lnTo>
                <a:lnTo>
                  <a:pt x="171413" y="796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35" dirty="0" smtClean="0"/>
              <a:t>선발 기준</a:t>
            </a:r>
            <a:endParaRPr spc="-3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pc="-25" dirty="0" err="1" smtClean="0"/>
              <a:t>육용오리</a:t>
            </a:r>
            <a:r>
              <a:rPr lang="ko-KR" altLang="en-US" spc="-25" dirty="0" smtClean="0"/>
              <a:t> 성적의 향상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118353" y="1666620"/>
            <a:ext cx="3463925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lang="en-US" sz="2000" dirty="0" smtClean="0">
                <a:latin typeface="Calibri"/>
                <a:cs typeface="Calibri"/>
              </a:rPr>
              <a:t>2007</a:t>
            </a:r>
            <a:r>
              <a:rPr lang="ko-KR" altLang="en-US" sz="2000" dirty="0" smtClean="0">
                <a:latin typeface="Calibri"/>
                <a:cs typeface="Calibri"/>
              </a:rPr>
              <a:t>년부터 </a:t>
            </a:r>
            <a:r>
              <a:rPr lang="en-US" altLang="ko-KR" sz="2000" dirty="0" smtClean="0">
                <a:latin typeface="Calibri"/>
                <a:cs typeface="Calibri"/>
              </a:rPr>
              <a:t>2013</a:t>
            </a:r>
            <a:r>
              <a:rPr lang="ko-KR" altLang="en-US" sz="2000" dirty="0" smtClean="0">
                <a:latin typeface="Calibri"/>
                <a:cs typeface="Calibri"/>
              </a:rPr>
              <a:t>년까지의 </a:t>
            </a:r>
            <a:r>
              <a:rPr lang="en-US" altLang="ko-KR" sz="2000" dirty="0" smtClean="0">
                <a:latin typeface="Calibri"/>
                <a:cs typeface="Calibri"/>
              </a:rPr>
              <a:t>SM3 </a:t>
            </a:r>
            <a:r>
              <a:rPr lang="ko-KR" altLang="en-US" sz="2000" dirty="0" smtClean="0">
                <a:latin typeface="Calibri"/>
                <a:cs typeface="Calibri"/>
              </a:rPr>
              <a:t>오리의 유전적 능력 측정치</a:t>
            </a:r>
            <a:endParaRPr lang="en-US" sz="2000" dirty="0" smtClean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082" y="4694072"/>
            <a:ext cx="3645917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160"/>
              </a:lnSpc>
            </a:pPr>
            <a:r>
              <a:rPr lang="en-US" sz="2000" dirty="0" smtClean="0">
                <a:latin typeface="Calibri"/>
                <a:cs typeface="Calibri"/>
              </a:rPr>
              <a:t>1988</a:t>
            </a:r>
            <a:r>
              <a:rPr lang="ko-KR" altLang="en-US" sz="2000" dirty="0" smtClean="0">
                <a:latin typeface="Calibri"/>
                <a:cs typeface="Calibri"/>
              </a:rPr>
              <a:t>년부터 </a:t>
            </a:r>
            <a:r>
              <a:rPr lang="en-US" altLang="ko-KR" sz="2000" dirty="0" smtClean="0">
                <a:latin typeface="Calibri"/>
                <a:cs typeface="Calibri"/>
              </a:rPr>
              <a:t>2012</a:t>
            </a:r>
            <a:r>
              <a:rPr lang="ko-KR" altLang="en-US" sz="2000" dirty="0" smtClean="0">
                <a:latin typeface="Calibri"/>
                <a:cs typeface="Calibri"/>
              </a:rPr>
              <a:t>년까지 체리</a:t>
            </a:r>
            <a:endParaRPr lang="en-US" altLang="ko-KR" sz="2000" dirty="0" smtClean="0">
              <a:latin typeface="Calibri"/>
              <a:cs typeface="Calibri"/>
            </a:endParaRPr>
          </a:p>
          <a:p>
            <a:pPr marL="12700" marR="5080" algn="just">
              <a:lnSpc>
                <a:spcPts val="2160"/>
              </a:lnSpc>
            </a:pPr>
            <a:r>
              <a:rPr lang="ko-KR" altLang="en-US" sz="2000" dirty="0" err="1" smtClean="0">
                <a:latin typeface="Calibri"/>
                <a:cs typeface="Calibri"/>
              </a:rPr>
              <a:t>밸리사의</a:t>
            </a:r>
            <a:r>
              <a:rPr lang="ko-KR" altLang="en-US" sz="2000" dirty="0" smtClean="0">
                <a:latin typeface="Calibri"/>
                <a:cs typeface="Calibri"/>
              </a:rPr>
              <a:t> </a:t>
            </a:r>
            <a:r>
              <a:rPr lang="ko-KR" altLang="en-US" sz="2000" dirty="0" err="1" smtClean="0">
                <a:latin typeface="Calibri"/>
                <a:cs typeface="Calibri"/>
              </a:rPr>
              <a:t>육용오리</a:t>
            </a:r>
            <a:r>
              <a:rPr lang="ko-KR" altLang="en-US" sz="2000" dirty="0" smtClean="0">
                <a:latin typeface="Calibri"/>
                <a:cs typeface="Calibri"/>
              </a:rPr>
              <a:t> 능력 측정치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1501139"/>
            <a:ext cx="4139184" cy="2657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2440" y="3742944"/>
            <a:ext cx="4596384" cy="2816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" y="3901440"/>
            <a:ext cx="4373880" cy="2089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489" y="476123"/>
            <a:ext cx="82690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 smtClean="0"/>
              <a:t>S</a:t>
            </a:r>
            <a:r>
              <a:rPr spc="-120" dirty="0" smtClean="0"/>
              <a:t>M</a:t>
            </a:r>
            <a:r>
              <a:rPr spc="-20" dirty="0" smtClean="0"/>
              <a:t>3</a:t>
            </a:r>
            <a:r>
              <a:rPr lang="en-US" spc="-20" dirty="0" smtClean="0"/>
              <a:t> </a:t>
            </a:r>
            <a:r>
              <a:rPr lang="ko-KR" altLang="en-US" spc="-20" dirty="0" smtClean="0"/>
              <a:t>주요 생산지표</a:t>
            </a:r>
            <a:endParaRPr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4803140" y="3658895"/>
            <a:ext cx="1721485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5080" indent="-114935">
              <a:lnSpc>
                <a:spcPct val="100000"/>
              </a:lnSpc>
            </a:pPr>
            <a:r>
              <a:rPr lang="ko-KR" altLang="en-US" sz="2000" spc="-5" dirty="0" err="1" smtClean="0">
                <a:latin typeface="Calibri"/>
                <a:cs typeface="Calibri"/>
              </a:rPr>
              <a:t>육용오리</a:t>
            </a:r>
            <a:endParaRPr lang="en-US" altLang="ko-KR" sz="2000" spc="-5" dirty="0" smtClean="0">
              <a:latin typeface="Calibri"/>
              <a:cs typeface="Calibri"/>
            </a:endParaRPr>
          </a:p>
          <a:p>
            <a:pPr marL="127000" marR="5080" indent="-114935">
              <a:lnSpc>
                <a:spcPct val="100000"/>
              </a:lnSpc>
            </a:pPr>
            <a:r>
              <a:rPr lang="ko-KR" altLang="en-US" sz="2000" spc="-5" dirty="0" err="1" smtClean="0">
                <a:latin typeface="Calibri"/>
                <a:cs typeface="Calibri"/>
              </a:rPr>
              <a:t>사육일령</a:t>
            </a:r>
            <a:endParaRPr lang="en-US" altLang="ko-KR" sz="2000" spc="-5" dirty="0" smtClean="0">
              <a:latin typeface="Calibri"/>
              <a:cs typeface="Calibri"/>
            </a:endParaRPr>
          </a:p>
          <a:p>
            <a:pPr marL="127000" marR="5080" indent="-114935">
              <a:lnSpc>
                <a:spcPct val="100000"/>
              </a:lnSpc>
            </a:pPr>
            <a:r>
              <a:rPr lang="ko-KR" altLang="en-US" sz="2000" spc="-5" dirty="0" err="1" smtClean="0">
                <a:latin typeface="Calibri"/>
                <a:cs typeface="Calibri"/>
              </a:rPr>
              <a:t>생체중</a:t>
            </a:r>
            <a:endParaRPr lang="en-US" altLang="ko-KR" sz="2000" spc="-5" dirty="0" smtClean="0">
              <a:latin typeface="Calibri"/>
              <a:cs typeface="Calibri"/>
            </a:endParaRPr>
          </a:p>
          <a:p>
            <a:pPr marL="127000" marR="5080" indent="-114935">
              <a:lnSpc>
                <a:spcPct val="100000"/>
              </a:lnSpc>
            </a:pPr>
            <a:r>
              <a:rPr lang="ko-KR" altLang="en-US" sz="2000" spc="-5" dirty="0" smtClean="0">
                <a:latin typeface="Calibri"/>
                <a:cs typeface="Calibri"/>
              </a:rPr>
              <a:t>사료효율</a:t>
            </a:r>
            <a:endParaRPr lang="en-US" altLang="ko-KR" sz="2000" spc="-5" dirty="0" smtClean="0">
              <a:latin typeface="Calibri"/>
              <a:cs typeface="Calibri"/>
            </a:endParaRPr>
          </a:p>
          <a:p>
            <a:pPr marL="127000" marR="5080" indent="-114935">
              <a:lnSpc>
                <a:spcPct val="100000"/>
              </a:lnSpc>
            </a:pPr>
            <a:r>
              <a:rPr lang="ko-KR" altLang="en-US" sz="2000" spc="-5" dirty="0" err="1" smtClean="0">
                <a:latin typeface="Calibri"/>
                <a:cs typeface="Calibri"/>
              </a:rPr>
              <a:t>폐사율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7563" y="3964304"/>
            <a:ext cx="1526540" cy="119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- 36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49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- 3.0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3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9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kg</a:t>
            </a:r>
            <a:endParaRPr sz="20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- 1.75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2</a:t>
            </a:r>
            <a:r>
              <a:rPr sz="2000" spc="-5" dirty="0">
                <a:latin typeface="Calibri"/>
                <a:cs typeface="Calibri"/>
              </a:rPr>
              <a:t>.29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- 3%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7694" y="5183759"/>
            <a:ext cx="248221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2000" dirty="0" smtClean="0">
                <a:latin typeface="Calibri"/>
                <a:cs typeface="Calibri"/>
              </a:rPr>
              <a:t>도체 </a:t>
            </a:r>
            <a:r>
              <a:rPr lang="ko-KR" altLang="en-US" sz="2000" dirty="0" err="1" smtClean="0">
                <a:latin typeface="Calibri"/>
                <a:cs typeface="Calibri"/>
              </a:rPr>
              <a:t>손실율</a:t>
            </a:r>
            <a:r>
              <a:rPr lang="ko-KR" altLang="en-US" sz="2000" dirty="0" smtClean="0">
                <a:latin typeface="Calibri"/>
                <a:cs typeface="Calibri"/>
              </a:rPr>
              <a:t>          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- 2%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7694" y="5488559"/>
            <a:ext cx="12763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ko-KR" altLang="en-US" sz="2000" dirty="0" smtClean="0">
                <a:latin typeface="Calibri"/>
                <a:cs typeface="Calibri"/>
              </a:rPr>
              <a:t>교체주기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17563" y="5488559"/>
            <a:ext cx="9391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- 60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5395" y="1509166"/>
            <a:ext cx="223774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983615">
              <a:lnSpc>
                <a:spcPct val="100000"/>
              </a:lnSpc>
            </a:pPr>
            <a:r>
              <a:rPr lang="ko-KR" altLang="en-US" sz="2000" dirty="0" err="1" smtClean="0">
                <a:latin typeface="Calibri"/>
                <a:cs typeface="Calibri"/>
              </a:rPr>
              <a:t>종오리</a:t>
            </a:r>
            <a:endParaRPr lang="en-US" altLang="ko-KR" sz="2000" dirty="0" smtClean="0">
              <a:latin typeface="Calibri"/>
              <a:cs typeface="Calibri"/>
            </a:endParaRPr>
          </a:p>
          <a:p>
            <a:pPr marL="127000" marR="983615">
              <a:lnSpc>
                <a:spcPct val="100000"/>
              </a:lnSpc>
            </a:pPr>
            <a:r>
              <a:rPr lang="ko-KR" altLang="en-US" sz="2000" spc="-5" dirty="0" err="1" smtClean="0">
                <a:latin typeface="Calibri"/>
                <a:cs typeface="Calibri"/>
              </a:rPr>
              <a:t>산란주령</a:t>
            </a:r>
            <a:endParaRPr lang="en-US" altLang="ko-KR" sz="2000" spc="-5" dirty="0" smtClean="0">
              <a:latin typeface="Calibri"/>
              <a:cs typeface="Calibri"/>
            </a:endParaRPr>
          </a:p>
          <a:p>
            <a:pPr marL="127000" marR="5080">
              <a:lnSpc>
                <a:spcPct val="100000"/>
              </a:lnSpc>
            </a:pPr>
            <a:r>
              <a:rPr lang="ko-KR" altLang="en-US" sz="2000" dirty="0" smtClean="0">
                <a:latin typeface="Calibri"/>
                <a:cs typeface="Calibri"/>
              </a:rPr>
              <a:t>산란기간</a:t>
            </a:r>
            <a:endParaRPr lang="en-US" altLang="ko-KR" sz="2000" dirty="0" smtClean="0">
              <a:latin typeface="Calibri"/>
              <a:cs typeface="Calibri"/>
            </a:endParaRPr>
          </a:p>
          <a:p>
            <a:pPr marL="127000" marR="5080">
              <a:lnSpc>
                <a:spcPct val="100000"/>
              </a:lnSpc>
            </a:pPr>
            <a:r>
              <a:rPr lang="ko-KR" altLang="en-US" sz="2000" spc="-45" dirty="0" err="1" smtClean="0">
                <a:latin typeface="Calibri"/>
                <a:cs typeface="Calibri"/>
              </a:rPr>
              <a:t>종란개수</a:t>
            </a:r>
            <a:endParaRPr lang="en-US" altLang="ko-KR" sz="2000" spc="-45" dirty="0" smtClean="0">
              <a:latin typeface="Calibri"/>
              <a:cs typeface="Calibri"/>
            </a:endParaRPr>
          </a:p>
          <a:p>
            <a:pPr marL="127000" marR="5080">
              <a:lnSpc>
                <a:spcPct val="100000"/>
              </a:lnSpc>
            </a:pPr>
            <a:r>
              <a:rPr lang="ko-KR" altLang="en-US" sz="2000" spc="-20" dirty="0" smtClean="0">
                <a:latin typeface="Calibri"/>
                <a:cs typeface="Calibri"/>
              </a:rPr>
              <a:t>부화율</a:t>
            </a:r>
            <a:endParaRPr lang="en-US" altLang="ko-KR" sz="2000" spc="-20" dirty="0" smtClean="0">
              <a:latin typeface="Calibri"/>
              <a:cs typeface="Calibri"/>
            </a:endParaRPr>
          </a:p>
          <a:p>
            <a:pPr marL="127000" marR="5080">
              <a:lnSpc>
                <a:spcPct val="100000"/>
              </a:lnSpc>
            </a:pPr>
            <a:r>
              <a:rPr lang="ko-KR" altLang="en-US" sz="2000" dirty="0" err="1" smtClean="0">
                <a:latin typeface="Calibri"/>
                <a:cs typeface="Calibri"/>
              </a:rPr>
              <a:t>육용오리</a:t>
            </a:r>
            <a:r>
              <a:rPr lang="ko-KR" altLang="en-US" sz="2000" dirty="0" smtClean="0">
                <a:latin typeface="Calibri"/>
                <a:cs typeface="Calibri"/>
              </a:rPr>
              <a:t> </a:t>
            </a:r>
            <a:r>
              <a:rPr lang="ko-KR" altLang="en-US" sz="2000" dirty="0" err="1" smtClean="0">
                <a:latin typeface="Calibri"/>
                <a:cs typeface="Calibri"/>
              </a:rPr>
              <a:t>생산수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0546" y="1814448"/>
            <a:ext cx="913130" cy="149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24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3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- 50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3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7366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- 296</a:t>
            </a:r>
            <a:endParaRPr sz="200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84%</a:t>
            </a:r>
            <a:endParaRPr sz="20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- 241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78067" y="1383791"/>
            <a:ext cx="1786128" cy="1848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1317</Words>
  <Application>Microsoft Office PowerPoint</Application>
  <PresentationFormat>화면 슬라이드 쇼(4:3)</PresentationFormat>
  <Paragraphs>334</Paragraphs>
  <Slides>41</Slides>
  <Notes>41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2" baseType="lpstr">
      <vt:lpstr>Office Theme</vt:lpstr>
      <vt:lpstr>슬라이드 1</vt:lpstr>
      <vt:lpstr>슬라이드 2</vt:lpstr>
      <vt:lpstr>체리밸리사-연혁</vt:lpstr>
      <vt:lpstr>체리밸리-시장점유율</vt:lpstr>
      <vt:lpstr>체리밸리사 체계도</vt:lpstr>
      <vt:lpstr>육종 체계</vt:lpstr>
      <vt:lpstr>선발 기준</vt:lpstr>
      <vt:lpstr>육용오리 성적의 향상</vt:lpstr>
      <vt:lpstr>SM3 주요 생산지표</vt:lpstr>
      <vt:lpstr>슬라이드 10</vt:lpstr>
      <vt:lpstr>차단방역</vt:lpstr>
      <vt:lpstr>주요 위해요소</vt:lpstr>
      <vt:lpstr>슬라이드 13</vt:lpstr>
      <vt:lpstr>질병 관리방안</vt:lpstr>
      <vt:lpstr>감염 경료</vt:lpstr>
      <vt:lpstr>체리밸리 – 차단방역 개요</vt:lpstr>
      <vt:lpstr>차단방역 및 축사의 위치 선정</vt:lpstr>
      <vt:lpstr>슬라이드 18</vt:lpstr>
      <vt:lpstr>슬라이드 19</vt:lpstr>
      <vt:lpstr>차단방역과 사람</vt:lpstr>
      <vt:lpstr>Cherry Valley Farm Layout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직원 장비</vt:lpstr>
      <vt:lpstr>차단방역과 차량</vt:lpstr>
      <vt:lpstr>차단방역과 사람- 수송박스</vt:lpstr>
      <vt:lpstr>차단방역과 해충 방제</vt:lpstr>
      <vt:lpstr>쥐덫 설치 위치</vt:lpstr>
      <vt:lpstr>축사 차단방역</vt:lpstr>
      <vt:lpstr>야생동물 차단</vt:lpstr>
      <vt:lpstr>차단방역과 축사재질</vt:lpstr>
      <vt:lpstr>차단방역과 종란세척</vt:lpstr>
      <vt:lpstr>차단방역(세척과 소독)</vt:lpstr>
      <vt:lpstr>소독 및 청소프로그램</vt:lpstr>
      <vt:lpstr>차단방역과 급수</vt:lpstr>
      <vt:lpstr>차단방역과 사료</vt:lpstr>
      <vt:lpstr>슬라이드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Lynn</dc:creator>
  <cp:lastModifiedBy>허관행</cp:lastModifiedBy>
  <cp:revision>50</cp:revision>
  <dcterms:created xsi:type="dcterms:W3CDTF">2015-09-18T12:49:12Z</dcterms:created>
  <dcterms:modified xsi:type="dcterms:W3CDTF">2015-09-18T07:41:13Z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2015-09-05T00:00:00Z</vt:filetime>
  </property>
  <property fmtid="{D5CDD505-2E9C-101B-9397-08002B2CF9AE}" pid="3" name="LastSaved">
    <vt:filetime>2015-09-18T00:00:00Z</vt:filetime>
  </property>
</Properties>
</file>