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6"/>
  </p:notesMasterIdLst>
  <p:handoutMasterIdLst>
    <p:handoutMasterId r:id="rId87"/>
  </p:handoutMasterIdLst>
  <p:sldIdLst>
    <p:sldId id="257" r:id="rId2"/>
    <p:sldId id="365" r:id="rId3"/>
    <p:sldId id="364" r:id="rId4"/>
    <p:sldId id="258" r:id="rId5"/>
    <p:sldId id="334" r:id="rId6"/>
    <p:sldId id="264" r:id="rId7"/>
    <p:sldId id="265" r:id="rId8"/>
    <p:sldId id="349" r:id="rId9"/>
    <p:sldId id="350" r:id="rId10"/>
    <p:sldId id="266" r:id="rId11"/>
    <p:sldId id="351" r:id="rId12"/>
    <p:sldId id="335" r:id="rId13"/>
    <p:sldId id="295" r:id="rId14"/>
    <p:sldId id="352" r:id="rId15"/>
    <p:sldId id="296" r:id="rId16"/>
    <p:sldId id="353" r:id="rId17"/>
    <p:sldId id="290" r:id="rId18"/>
    <p:sldId id="297" r:id="rId19"/>
    <p:sldId id="342" r:id="rId20"/>
    <p:sldId id="343" r:id="rId21"/>
    <p:sldId id="344" r:id="rId22"/>
    <p:sldId id="345" r:id="rId23"/>
    <p:sldId id="341" r:id="rId24"/>
    <p:sldId id="354" r:id="rId25"/>
    <p:sldId id="337" r:id="rId26"/>
    <p:sldId id="355" r:id="rId27"/>
    <p:sldId id="338" r:id="rId28"/>
    <p:sldId id="339" r:id="rId29"/>
    <p:sldId id="340" r:id="rId30"/>
    <p:sldId id="292" r:id="rId31"/>
    <p:sldId id="267" r:id="rId32"/>
    <p:sldId id="291" r:id="rId33"/>
    <p:sldId id="268" r:id="rId34"/>
    <p:sldId id="269" r:id="rId35"/>
    <p:sldId id="270" r:id="rId36"/>
    <p:sldId id="271" r:id="rId37"/>
    <p:sldId id="272" r:id="rId38"/>
    <p:sldId id="369" r:id="rId39"/>
    <p:sldId id="273" r:id="rId40"/>
    <p:sldId id="373" r:id="rId41"/>
    <p:sldId id="370" r:id="rId42"/>
    <p:sldId id="368" r:id="rId43"/>
    <p:sldId id="275" r:id="rId44"/>
    <p:sldId id="317" r:id="rId45"/>
    <p:sldId id="356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01" r:id="rId60"/>
    <p:sldId id="298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57" r:id="rId77"/>
    <p:sldId id="358" r:id="rId78"/>
    <p:sldId id="359" r:id="rId79"/>
    <p:sldId id="360" r:id="rId80"/>
    <p:sldId id="361" r:id="rId81"/>
    <p:sldId id="362" r:id="rId82"/>
    <p:sldId id="366" r:id="rId83"/>
    <p:sldId id="363" r:id="rId84"/>
    <p:sldId id="367" r:id="rId85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3" autoAdjust="0"/>
    <p:restoredTop sz="96803" autoAdjust="0"/>
  </p:normalViewPr>
  <p:slideViewPr>
    <p:cSldViewPr snapToGrid="0">
      <p:cViewPr varScale="1">
        <p:scale>
          <a:sx n="83" d="100"/>
          <a:sy n="83" d="100"/>
        </p:scale>
        <p:origin x="-97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3C0EA-C875-4936-AEB1-B7D4A4A6DF65}" type="datetimeFigureOut">
              <a:rPr lang="ko-KR" altLang="en-US" smtClean="0">
                <a:latin typeface="바탕" pitchFamily="18" charset="-127"/>
                <a:ea typeface="바탕" pitchFamily="18" charset="-127"/>
              </a:rPr>
              <a:pPr/>
              <a:t>2016-03-04</a:t>
            </a:fld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2460B-C7F8-4B85-9274-D4D0661A1DDB}" type="slidenum">
              <a:rPr lang="ko-KR" altLang="en-US" smtClean="0">
                <a:latin typeface="바탕" pitchFamily="18" charset="-127"/>
                <a:ea typeface="바탕" pitchFamily="18" charset="-127"/>
              </a:rPr>
              <a:pPr/>
              <a:t>‹#›</a:t>
            </a:fld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32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바탕" pitchFamily="18" charset="-127"/>
                <a:ea typeface="바탕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바탕" pitchFamily="18" charset="-127"/>
                <a:ea typeface="바탕" pitchFamily="18" charset="-127"/>
              </a:defRPr>
            </a:lvl1pPr>
          </a:lstStyle>
          <a:p>
            <a:fld id="{28F57CB9-5ACB-4E59-B745-1CDCE1DAFA94}" type="datetimeFigureOut">
              <a:rPr lang="ko-KR" altLang="en-US" smtClean="0"/>
              <a:pPr/>
              <a:t>2016-03-04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바탕" pitchFamily="18" charset="-127"/>
                <a:ea typeface="바탕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바탕" pitchFamily="18" charset="-127"/>
                <a:ea typeface="바탕" pitchFamily="18" charset="-127"/>
              </a:defRPr>
            </a:lvl1pPr>
          </a:lstStyle>
          <a:p>
            <a:fld id="{35156D03-5100-4C94-A75A-85CCFF4694C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6005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바탕" pitchFamily="18" charset="-127"/>
        <a:ea typeface="바탕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바탕" pitchFamily="18" charset="-127"/>
        <a:ea typeface="바탕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바탕" pitchFamily="18" charset="-127"/>
        <a:ea typeface="바탕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바탕" pitchFamily="18" charset="-127"/>
        <a:ea typeface="바탕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바탕" pitchFamily="18" charset="-127"/>
        <a:ea typeface="바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149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82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83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6D03-5100-4C94-A75A-85CCFF4694C4}" type="slidenum">
              <a:rPr lang="ko-KR" altLang="en-US" smtClean="0"/>
              <a:pPr/>
              <a:t>84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140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648" y="2834642"/>
            <a:ext cx="58326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ea typeface="바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297" y="5120642"/>
            <a:ext cx="4803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ea typeface="바탕" pitchFamily="18" charset="-127"/>
              </a:defRPr>
            </a:lvl1pPr>
          </a:lstStyle>
          <a:p>
            <a:r>
              <a:rPr lang="ko-KR" altLang="en-US" dirty="0" smtClean="0"/>
              <a:t>마스터 부제목 스타일 편집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DA9A-7390-4400-88E3-D8B1989D814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4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ea typeface="바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>
                <a:ea typeface="바탕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155F-61EB-4E64-B7B4-13E833D830B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ea typeface="바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099" y="2103121"/>
            <a:ext cx="29849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ea typeface="바탕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3916" y="2103121"/>
            <a:ext cx="29849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ea typeface="바탕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B4A4-742A-47E9-A84D-AA285B3F2F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82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ea typeface="바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BBDF-269F-4A46-8356-B7E32CCABE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90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37FB-AC1A-4F3F-8378-016D431B9B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5168" y="26323"/>
            <a:ext cx="1185250" cy="0"/>
          </a:xfrm>
          <a:custGeom>
            <a:avLst/>
            <a:gdLst/>
            <a:ahLst/>
            <a:cxnLst/>
            <a:rect l="l" t="t" r="r" b="b"/>
            <a:pathLst>
              <a:path w="1894204">
                <a:moveTo>
                  <a:pt x="0" y="0"/>
                </a:moveTo>
                <a:lnTo>
                  <a:pt x="1893587" y="0"/>
                </a:lnTo>
              </a:path>
            </a:pathLst>
          </a:custGeom>
          <a:ln w="95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sz="11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099" y="365762"/>
            <a:ext cx="61757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099" y="2103121"/>
            <a:ext cx="61757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071" y="8503922"/>
            <a:ext cx="21958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ea typeface="바탕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099" y="8503922"/>
            <a:ext cx="15782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ea typeface="바탕" pitchFamily="18" charset="-127"/>
              </a:defRPr>
            </a:lvl1pPr>
          </a:lstStyle>
          <a:p>
            <a:fld id="{C621C1AB-9FB8-4D92-B436-40402B9DBB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0621" y="8503922"/>
            <a:ext cx="15782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ea typeface="바탕" pitchFamily="18" charset="-127"/>
              </a:defRPr>
            </a:lvl1pPr>
          </a:lstStyle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eaLnBrk="1" latinLnBrk="1" hangingPunct="1">
        <a:defRPr>
          <a:latin typeface="+mj-lt"/>
          <a:ea typeface="+mj-ea"/>
          <a:cs typeface="+mj-cs"/>
        </a:defRPr>
      </a:lvl1pPr>
    </p:titleStyle>
    <p:bodyStyle>
      <a:lvl1pPr marL="0" eaLnBrk="1" latinLnBrk="1" hangingPunct="1">
        <a:defRPr>
          <a:latin typeface="+mn-lt"/>
          <a:ea typeface="+mn-ea"/>
          <a:cs typeface="+mn-cs"/>
        </a:defRPr>
      </a:lvl1pPr>
      <a:lvl2pPr marL="285293" eaLnBrk="1" latinLnBrk="1" hangingPunct="1">
        <a:defRPr>
          <a:latin typeface="+mn-lt"/>
          <a:ea typeface="+mn-ea"/>
          <a:cs typeface="+mn-cs"/>
        </a:defRPr>
      </a:lvl2pPr>
      <a:lvl3pPr marL="570586" eaLnBrk="1" latinLnBrk="1" hangingPunct="1">
        <a:defRPr>
          <a:latin typeface="+mn-lt"/>
          <a:ea typeface="+mn-ea"/>
          <a:cs typeface="+mn-cs"/>
        </a:defRPr>
      </a:lvl3pPr>
      <a:lvl4pPr marL="855878" eaLnBrk="1" latinLnBrk="1" hangingPunct="1">
        <a:defRPr>
          <a:latin typeface="+mn-lt"/>
          <a:ea typeface="+mn-ea"/>
          <a:cs typeface="+mn-cs"/>
        </a:defRPr>
      </a:lvl4pPr>
      <a:lvl5pPr marL="1141172" eaLnBrk="1" latinLnBrk="1" hangingPunct="1">
        <a:defRPr>
          <a:latin typeface="+mn-lt"/>
          <a:ea typeface="+mn-ea"/>
          <a:cs typeface="+mn-cs"/>
        </a:defRPr>
      </a:lvl5pPr>
      <a:lvl6pPr marL="1426464" eaLnBrk="1" latinLnBrk="1" hangingPunct="1">
        <a:defRPr>
          <a:latin typeface="+mn-lt"/>
          <a:ea typeface="+mn-ea"/>
          <a:cs typeface="+mn-cs"/>
        </a:defRPr>
      </a:lvl6pPr>
      <a:lvl7pPr marL="1711757" eaLnBrk="1" latinLnBrk="1" hangingPunct="1">
        <a:defRPr>
          <a:latin typeface="+mn-lt"/>
          <a:ea typeface="+mn-ea"/>
          <a:cs typeface="+mn-cs"/>
        </a:defRPr>
      </a:lvl7pPr>
      <a:lvl8pPr marL="1997050" eaLnBrk="1" latinLnBrk="1" hangingPunct="1">
        <a:defRPr>
          <a:latin typeface="+mn-lt"/>
          <a:ea typeface="+mn-ea"/>
          <a:cs typeface="+mn-cs"/>
        </a:defRPr>
      </a:lvl8pPr>
      <a:lvl9pPr marL="2282342" eaLnBrk="1" latinLnBrk="1" hangingPunct="1">
        <a:defRPr>
          <a:latin typeface="+mn-lt"/>
          <a:ea typeface="+mn-ea"/>
          <a:cs typeface="+mn-cs"/>
        </a:defRPr>
      </a:lvl9pPr>
    </p:bodyStyle>
    <p:otherStyle>
      <a:lvl1pPr marL="0" eaLnBrk="1" latinLnBrk="1" hangingPunct="1">
        <a:defRPr>
          <a:latin typeface="+mn-lt"/>
          <a:ea typeface="+mn-ea"/>
          <a:cs typeface="+mn-cs"/>
        </a:defRPr>
      </a:lvl1pPr>
      <a:lvl2pPr marL="285293" eaLnBrk="1" latinLnBrk="1" hangingPunct="1">
        <a:defRPr>
          <a:latin typeface="+mn-lt"/>
          <a:ea typeface="+mn-ea"/>
          <a:cs typeface="+mn-cs"/>
        </a:defRPr>
      </a:lvl2pPr>
      <a:lvl3pPr marL="570586" eaLnBrk="1" latinLnBrk="1" hangingPunct="1">
        <a:defRPr>
          <a:latin typeface="+mn-lt"/>
          <a:ea typeface="+mn-ea"/>
          <a:cs typeface="+mn-cs"/>
        </a:defRPr>
      </a:lvl3pPr>
      <a:lvl4pPr marL="855878" eaLnBrk="1" latinLnBrk="1" hangingPunct="1">
        <a:defRPr>
          <a:latin typeface="+mn-lt"/>
          <a:ea typeface="+mn-ea"/>
          <a:cs typeface="+mn-cs"/>
        </a:defRPr>
      </a:lvl4pPr>
      <a:lvl5pPr marL="1141172" eaLnBrk="1" latinLnBrk="1" hangingPunct="1">
        <a:defRPr>
          <a:latin typeface="+mn-lt"/>
          <a:ea typeface="+mn-ea"/>
          <a:cs typeface="+mn-cs"/>
        </a:defRPr>
      </a:lvl5pPr>
      <a:lvl6pPr marL="1426464" eaLnBrk="1" latinLnBrk="1" hangingPunct="1">
        <a:defRPr>
          <a:latin typeface="+mn-lt"/>
          <a:ea typeface="+mn-ea"/>
          <a:cs typeface="+mn-cs"/>
        </a:defRPr>
      </a:lvl6pPr>
      <a:lvl7pPr marL="1711757" eaLnBrk="1" latinLnBrk="1" hangingPunct="1">
        <a:defRPr>
          <a:latin typeface="+mn-lt"/>
          <a:ea typeface="+mn-ea"/>
          <a:cs typeface="+mn-cs"/>
        </a:defRPr>
      </a:lvl7pPr>
      <a:lvl8pPr marL="1997050" eaLnBrk="1" latinLnBrk="1" hangingPunct="1">
        <a:defRPr>
          <a:latin typeface="+mn-lt"/>
          <a:ea typeface="+mn-ea"/>
          <a:cs typeface="+mn-cs"/>
        </a:defRPr>
      </a:lvl8pPr>
      <a:lvl9pPr marL="2282342" eaLnBrk="1" latin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em.or.kr/" TargetMode="Externa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w.go.kr/lsSc.do?menuId=0&amp;p1=&amp;subMenu=1&amp;nwYn=1&amp;query=%EC%B6%95%EC%82%B0%EB%B2%95&amp;x=0&amp;y=0" TargetMode="Externa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law.go.kr/lsSc.do?menuId=0&amp;p1=&amp;subMenu=1&amp;nwYn=1&amp;query=%EC%B6%95%EC%82%B0%EB%B2%95&amp;x=0&amp;y=0" TargetMode="Externa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1883033" y="6933037"/>
            <a:ext cx="3377140" cy="9482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한국오리협회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오리자조금관리위원</a:t>
            </a:r>
            <a:r>
              <a:rPr lang="ko-KR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</a:t>
            </a:r>
            <a:endParaRPr lang="ko-KR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Rectangle 3"/>
          <p:cNvSpPr txBox="1">
            <a:spLocks/>
          </p:cNvSpPr>
          <p:nvPr/>
        </p:nvSpPr>
        <p:spPr>
          <a:xfrm>
            <a:off x="807720" y="2835804"/>
            <a:ext cx="5527766" cy="8937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o-KR" altLang="en-US" sz="4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오리 농가 교육 교재</a:t>
            </a:r>
            <a:endParaRPr lang="ko-KR" altLang="en-US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33059" y="600638"/>
            <a:ext cx="49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방역기준 준수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359229" y="2884715"/>
            <a:ext cx="6117771" cy="52453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17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6 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방역기준의 준수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  <a:p>
            <a:pPr algn="dist">
              <a:lnSpc>
                <a:spcPct val="150000"/>
              </a:lnSpc>
            </a:pP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① 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17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항 제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호에 따른 가축의 </a:t>
            </a:r>
            <a:r>
              <a:rPr lang="ko-KR" altLang="en-US" sz="1600" dirty="0" err="1">
                <a:latin typeface="바탕" pitchFamily="18" charset="-127"/>
                <a:ea typeface="바탕" pitchFamily="18" charset="-127"/>
              </a:rPr>
              <a:t>소유자등은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 가축전염병이 </a:t>
            </a: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  <a:p>
            <a:pPr algn="dist">
              <a:lnSpc>
                <a:spcPct val="150000"/>
              </a:lnSpc>
            </a:pP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발생하거나 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퍼지는 것을 예방하기 위하여 다음 각 호의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사항에</a:t>
            </a: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  <a:p>
            <a:pPr algn="dist">
              <a:lnSpc>
                <a:spcPct val="150000"/>
              </a:lnSpc>
            </a:pP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대해 </a:t>
            </a:r>
            <a:r>
              <a:rPr lang="ko-KR" altLang="en-US" sz="1600" dirty="0" err="1">
                <a:latin typeface="바탕" pitchFamily="18" charset="-127"/>
                <a:ea typeface="바탕" pitchFamily="18" charset="-127"/>
              </a:rPr>
              <a:t>농림축산식품부령으로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 정하는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방역기준을  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준수하여야 </a:t>
            </a: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한다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. </a:t>
            </a: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죽거나 병든 가축의 발견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및 임상관찰 요령</a:t>
            </a:r>
            <a:endParaRPr lang="ko-KR" altLang="en-US" sz="1400" b="1" dirty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2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축산관계시설을 출입하는 사람 및 차량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등에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대한 방역조치 방법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3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야생동물의 농장 내 유입을 차단하기 위한 조치 요령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4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가축의 신규 입식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入殖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및 거래 시에 방역 관련 준수사항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5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그 밖에 가축전염병 예방을 위하여 필요한 방역조치 방법 및 요령</a:t>
            </a: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8787149"/>
              </p:ext>
            </p:extLst>
          </p:nvPr>
        </p:nvGraphicFramePr>
        <p:xfrm>
          <a:off x="697497" y="104082"/>
          <a:ext cx="5354960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54960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9229" y="1208314"/>
            <a:ext cx="611777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가축전염병 예방법 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[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시행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2015.12.23] </a:t>
            </a:r>
          </a:p>
          <a:p>
            <a:r>
              <a:rPr lang="en-US" altLang="ko-KR" sz="1600" dirty="0" smtClean="0"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[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법률 제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13353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, 2015.6.22, </a:t>
            </a:r>
            <a:r>
              <a:rPr lang="ko-KR" altLang="en-US" sz="1600" dirty="0" err="1">
                <a:latin typeface="바탕" pitchFamily="18" charset="-127"/>
                <a:ea typeface="바탕" pitchFamily="18" charset="-127"/>
              </a:rPr>
              <a:t>일부개정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]</a:t>
            </a:r>
          </a:p>
          <a:p>
            <a:pPr marL="285750" indent="-285750">
              <a:buFont typeface="Wingdings" pitchFamily="2" charset="2"/>
              <a:buChar char="u"/>
            </a:pPr>
            <a:endParaRPr lang="en-US" altLang="ko-KR" sz="1600" dirty="0">
              <a:latin typeface="바탕" pitchFamily="18" charset="-127"/>
              <a:ea typeface="바탕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가축전염병 예방법 </a:t>
            </a:r>
            <a:r>
              <a:rPr lang="ko-KR" altLang="en-US" sz="1600" dirty="0" smtClean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시행규칙 </a:t>
            </a:r>
            <a:r>
              <a:rPr lang="ko-KR" altLang="en-US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별표 </a:t>
            </a:r>
            <a:r>
              <a:rPr lang="en-US" altLang="ko-KR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2</a:t>
            </a:r>
            <a:r>
              <a:rPr lang="ko-KR" altLang="en-US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의</a:t>
            </a:r>
            <a:r>
              <a:rPr lang="en-US" altLang="ko-KR" sz="1600" dirty="0">
                <a:solidFill>
                  <a:srgbClr val="1978A3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4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[</a:t>
            </a:r>
            <a:r>
              <a:rPr lang="ko-KR" altLang="en-US" sz="1600" dirty="0">
                <a:latin typeface="바탕" pitchFamily="18" charset="-127"/>
                <a:ea typeface="바탕" pitchFamily="18" charset="-127"/>
              </a:rPr>
              <a:t>시행</a:t>
            </a:r>
            <a:r>
              <a:rPr lang="en-US" altLang="ko-KR" sz="1600" dirty="0">
                <a:latin typeface="바탕" pitchFamily="18" charset="-127"/>
                <a:ea typeface="바탕" pitchFamily="18" charset="-127"/>
              </a:rPr>
              <a:t>2015.12.23] </a:t>
            </a:r>
          </a:p>
          <a:p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428" y="611221"/>
            <a:ext cx="514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2-1.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죽거나 병든 가축의 발견 및 임상관찰 요령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7" y="1168982"/>
            <a:ext cx="6462913" cy="7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36501" y="1421495"/>
            <a:ext cx="6076861" cy="60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사육하는 가축을 매일 살펴보고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물ㆍ사료의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섭취 감소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활력 저하 등 평소와 다르게 이상이 있는 가축은 계속 주의 깊게 관찰하여야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이상이 있는 가축이 가축전염성 질병에 걸린 것으로 의심될 때에는 다른 가축과 접촉이 되지 않도록 별도시설에 격리하고 수의사에게 진료를 요청하거나 가축방역기관에 신고하여야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죽은 가축을 발견하였을 때에는 가축의 사체를 수거하여 별도장소에 보관하고 병명이 분명하지 않은 질병으로 죽은 가축이라 판단되면 즉시 가축방역기관에 신고하여야 하며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가축방역관의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지시에 따라 사체를 처리하여야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가축전염병이 의심되는 가축의 사체나 병든 가축이 발견되었을 때에는 축사 내부와 외부에 대한 소독을 실시하고 병든 가축의 격리시설과 사체 보관장소를 다른 사람이 출입하지 않도록 하며 집중 소독을 실시하여야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6665827"/>
              </p:ext>
            </p:extLst>
          </p:nvPr>
        </p:nvGraphicFramePr>
        <p:xfrm>
          <a:off x="626300" y="126843"/>
          <a:ext cx="545881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5881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4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428" y="611221"/>
            <a:ext cx="514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2-1.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죽거나 병든 가축의 발견 및 임상관찰 요령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18" y="5904540"/>
            <a:ext cx="3263227" cy="22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81" y="5904540"/>
            <a:ext cx="2873338" cy="22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2376" y="5596763"/>
            <a:ext cx="13592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ea typeface="바탕" pitchFamily="18" charset="-127"/>
              </a:rPr>
              <a:t>수양성</a:t>
            </a:r>
            <a:r>
              <a:rPr lang="ko-KR" altLang="en-US" sz="1400" dirty="0" smtClean="0">
                <a:ea typeface="바탕" pitchFamily="18" charset="-127"/>
              </a:rPr>
              <a:t> 설사</a:t>
            </a:r>
            <a:endParaRPr lang="ko-KR" altLang="en-US" sz="1400" dirty="0">
              <a:ea typeface="바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519" y="2979529"/>
            <a:ext cx="3263228" cy="233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46377" y="2508408"/>
            <a:ext cx="31543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ea typeface="바탕" pitchFamily="18" charset="-127"/>
              </a:rPr>
              <a:t>안면부의 부종 및</a:t>
            </a:r>
            <a:endParaRPr lang="en-US" altLang="ko-KR" sz="1400" dirty="0" smtClean="0">
              <a:ea typeface="바탕" pitchFamily="18" charset="-127"/>
            </a:endParaRPr>
          </a:p>
          <a:p>
            <a:pPr algn="ctr"/>
            <a:r>
              <a:rPr lang="ko-KR" altLang="en-US" sz="1400" dirty="0" smtClean="0">
                <a:ea typeface="바탕" pitchFamily="18" charset="-127"/>
              </a:rPr>
              <a:t> 눈물 </a:t>
            </a:r>
            <a:r>
              <a:rPr lang="ko-KR" altLang="en-US" sz="1400" dirty="0">
                <a:ea typeface="바탕" pitchFamily="18" charset="-127"/>
              </a:rPr>
              <a:t> </a:t>
            </a:r>
            <a:r>
              <a:rPr lang="ko-KR" altLang="en-US" sz="1400" dirty="0" smtClean="0">
                <a:ea typeface="바탕" pitchFamily="18" charset="-127"/>
              </a:rPr>
              <a:t>흘림</a:t>
            </a:r>
            <a:endParaRPr lang="ko-KR" altLang="en-US" sz="1400" dirty="0">
              <a:ea typeface="바탕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3936" y="5596763"/>
            <a:ext cx="17694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ea typeface="바탕" pitchFamily="18" charset="-127"/>
              </a:rPr>
              <a:t>급성 폐사</a:t>
            </a:r>
            <a:endParaRPr lang="ko-KR" altLang="en-US" sz="1400" dirty="0">
              <a:ea typeface="바탕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33" y="2980761"/>
            <a:ext cx="2936286" cy="233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9381" y="2733308"/>
            <a:ext cx="27936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ea typeface="바탕" pitchFamily="18" charset="-127"/>
              </a:rPr>
              <a:t>부리상단의 </a:t>
            </a:r>
            <a:r>
              <a:rPr lang="ko-KR" altLang="en-US" sz="1400" dirty="0" err="1" smtClean="0">
                <a:ea typeface="바탕" pitchFamily="18" charset="-127"/>
              </a:rPr>
              <a:t>청색증</a:t>
            </a:r>
            <a:endParaRPr lang="ko-KR" altLang="en-US" sz="1400" dirty="0">
              <a:ea typeface="바탕" pitchFamily="18" charset="-127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863428"/>
              </p:ext>
            </p:extLst>
          </p:nvPr>
        </p:nvGraphicFramePr>
        <p:xfrm>
          <a:off x="626300" y="126843"/>
          <a:ext cx="545881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5881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572528" y="1082938"/>
            <a:ext cx="2873338" cy="144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폐사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발병초기의 침울과 졸음증상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산란율 저하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4.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물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·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사료 섭취 감소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5.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부리 상단의 </a:t>
            </a:r>
            <a:r>
              <a:rPr lang="ko-KR" altLang="en-US" sz="1400" b="1" dirty="0" err="1">
                <a:latin typeface="바탕" pitchFamily="18" charset="-127"/>
                <a:ea typeface="바탕" pitchFamily="18" charset="-127"/>
              </a:rPr>
              <a:t>청색증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6. </a:t>
            </a:r>
            <a:r>
              <a:rPr lang="ko-KR" altLang="en-US" sz="1400" b="1" dirty="0">
                <a:latin typeface="바탕" pitchFamily="18" charset="-127"/>
                <a:ea typeface="바탕" pitchFamily="18" charset="-127"/>
              </a:rPr>
              <a:t>안면부의 부종 및 괴사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  <a:p>
            <a:pPr algn="ctr"/>
            <a:endParaRPr lang="ko-KR" altLang="en-US" sz="1400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44401" y="538350"/>
            <a:ext cx="524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2-2. </a:t>
            </a:r>
            <a:r>
              <a:rPr lang="en-US" altLang="ko-KR" b="1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사람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및 차량 등에 대한 방역조치 방법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1173975"/>
              </p:ext>
            </p:extLst>
          </p:nvPr>
        </p:nvGraphicFramePr>
        <p:xfrm>
          <a:off x="621297" y="106457"/>
          <a:ext cx="5442046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42046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7" y="1168982"/>
            <a:ext cx="6462913" cy="7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50951" y="1522837"/>
            <a:ext cx="6076861" cy="650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 출입구는 항상 닫혀 있어야 하며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외부인 출입을 엄격히 통제한다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농장에 출입하는 모든 축산관련차량에 대해서는 출입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전ㆍ후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각각 소독을 실시한다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 출입자를 위한 농장 전용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의복ㆍ신발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일회용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방역복ㆍ덧신을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포함한다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을 비치하여야 하고 농장 전용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의복ㆍ신발은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항상 청결하게 관리하여야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 출입자는 농장 출입 시 농장 전용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의복ㆍ신발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일회용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방역복ㆍ덧신을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포함한다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등을 착용하도록 하고 농장 출입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전ㆍ후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각각 소독을 실시하여야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방문자는 가급적 축사 내부에 들어가지 않도록 하고 부득이 축사에 들어갈 때는 교차오염 방지를 위해 축사 전용 의복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장갑 및 마스크 등을 착용하고 외부 신발을 축사 전용 신발로 갈아 신고 소독을 실시한 후 들어가도록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 출입자 및 차량 등에 대한 소독시설의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소독액은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소독효과가 떨어지지 않도록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일 또는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일에 한번씩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유기물 오염 시에는 즉시 교체해야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바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출입소독시설에는 출입기록부 및 소독실시기록부를 비치하여야 하고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출입자의 출입기록을 빠짐없이 기재하고 출입차량 및 출입자에 대한 소독을 실시하여야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5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44401" y="538350"/>
            <a:ext cx="524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2-2. </a:t>
            </a:r>
            <a:r>
              <a:rPr lang="en-US" altLang="ko-KR" b="1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사람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및 차량 등에 대한 방역조치 방법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6613" y="1058059"/>
            <a:ext cx="3063416" cy="171227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106" y="1064346"/>
            <a:ext cx="3148075" cy="171227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105" y="2863797"/>
            <a:ext cx="3148075" cy="240469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6613" y="2858685"/>
            <a:ext cx="3063416" cy="240469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106" y="5355672"/>
            <a:ext cx="3148074" cy="194276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6613" y="5347543"/>
            <a:ext cx="3063416" cy="195088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625" y="7412306"/>
            <a:ext cx="6444403" cy="1633724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560223"/>
              </p:ext>
            </p:extLst>
          </p:nvPr>
        </p:nvGraphicFramePr>
        <p:xfrm>
          <a:off x="621297" y="106457"/>
          <a:ext cx="5442046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42046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598499"/>
              </p:ext>
            </p:extLst>
          </p:nvPr>
        </p:nvGraphicFramePr>
        <p:xfrm>
          <a:off x="697496" y="104082"/>
          <a:ext cx="5333189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33189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34143" y="598356"/>
            <a:ext cx="51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2-3.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야생동물의 농장 내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유입 차단 조치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요령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7" y="1168982"/>
            <a:ext cx="6462913" cy="7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36501" y="1421495"/>
            <a:ext cx="6076861" cy="47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야생동물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설치류 및 그 밖의 사육가축 외의 동물이 농장에 드나들지 못하도록 울타리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배수로 그물망 및 축사입구 그물망 등을 설치한다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사료보관통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사료빈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주변에 떨어진 사료는 바로 바로 제거하여 텃새 및 설치류가 접근하지 않도록 하고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주변을 주기적으로 소독하여야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동물의 발자국 또는 분변과 같은 야생동물 등이 농장에 드나든 흔적이 발견되는 경우 즉시 분변 등을 치운 다음 소독을 실시하고 야생동물 등의 출입방지 시설을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점검ㆍ보수하여야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설치류를 통한 질병 전파 차단을 위해 정기적인 설치류 제거작업을 실시하여야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3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08" y="1035779"/>
            <a:ext cx="6572277" cy="214285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6579" y="3538888"/>
            <a:ext cx="3003963" cy="227670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582" y="3538888"/>
            <a:ext cx="2959564" cy="227670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6578" y="6178566"/>
            <a:ext cx="3003963" cy="276670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607" y="6194587"/>
            <a:ext cx="3044468" cy="2731699"/>
          </a:xfrm>
          <a:prstGeom prst="rect">
            <a:avLst/>
          </a:prstGeom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406484"/>
              </p:ext>
            </p:extLst>
          </p:nvPr>
        </p:nvGraphicFramePr>
        <p:xfrm>
          <a:off x="697496" y="104082"/>
          <a:ext cx="5333189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33189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34143" y="598356"/>
            <a:ext cx="51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2-3.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야생동물의 농장 내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유입 차단 조치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요령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7943" y="649735"/>
            <a:ext cx="523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2-3.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야생동물의 농장 내 유입 차단 조치 요령</a:t>
            </a:r>
            <a:endParaRPr lang="ko-KR" altLang="en-US" b="1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6" y="988289"/>
            <a:ext cx="6775994" cy="8007544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104364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0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74211" y="634431"/>
            <a:ext cx="527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2-4.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입식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및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출하 시 방역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준수사항</a:t>
            </a:r>
          </a:p>
        </p:txBody>
      </p:sp>
      <p:graphicFrame>
        <p:nvGraphicFramePr>
          <p:cNvPr id="136" name="표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983381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7" y="1168981"/>
            <a:ext cx="6462913" cy="787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 Box 9"/>
          <p:cNvSpPr txBox="1">
            <a:spLocks noChangeArrowheads="1"/>
          </p:cNvSpPr>
          <p:nvPr/>
        </p:nvSpPr>
        <p:spPr bwMode="auto">
          <a:xfrm>
            <a:off x="436501" y="1421495"/>
            <a:ext cx="6076861" cy="77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사육 가축에는 구제역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돼지열병 및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뉴캣슬병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등의 가축전염병에 대한 예방접종을 적기에 올바른 접종방법으로 실시하여야 하고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가축을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입식하거나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구입하는 경우에는 입식 또는 구매 가축의 예방접종 내역을 확인하여야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가축을 거래할 때에는 이상이 없는 건강한 가축만을 거래하여야 하며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 구매자에게 판매하는 가축의 종류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출생일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성별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예방접종 내역 및 가축전염병 검사결과 등 필요한 정보를 알려주어야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축사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내부ㆍ외부는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먼지 등이 날리지 않도록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청소ㆍ소독을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실시하여 깨끗하게 관리하여야 하며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필요한 경우 농장 밖 주변부 및 진입로 등도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청소ㆍ소독하여야한다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축사 및 사료보관창고 주변에는 사료 등 잔존물이 방치되지 않도록 관리하여야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농장 내 축사 간 교차오염 방지를 위해서 축사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동별로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 축사전용 작업복과 전용신발을 비치하고 가축소유자 등이 축사에 출입할 때에도 축사전용 작업복 및 신발을 착용하고 소독을 실시한 후 축사에 출입할 것을 권장한다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바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축사에 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</a:rPr>
              <a:t>깔짚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톱밥 또는 왕겨 등을 보충하는 경우에도 이동 장비 등은 철저히 소독한 후 사용하고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다른 축사로 이동할 때마다 소독을 실시할 것을 권장한다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사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가축의 분변은 「가축분뇨의 관리 및 이용에 관한 법률」을 준수하여 적정하게 처리하여야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가축소유자는 「축산법」 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33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2,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「축산법 시행규칙」 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36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및 별표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에 따른 교육을 이수하여야 한다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90747" y="611694"/>
            <a:ext cx="543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2-4. </a:t>
            </a:r>
            <a:r>
              <a:rPr lang="ko-KR" altLang="en-US" b="1" dirty="0" smtClean="0">
                <a:latin typeface="HY견명조" pitchFamily="18" charset="-127"/>
                <a:ea typeface="HY견명조" pitchFamily="18" charset="-127"/>
              </a:rPr>
              <a:t>입식</a:t>
            </a:r>
            <a:r>
              <a:rPr lang="en-US" altLang="ko-KR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및 출하 시 방역 준수사항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3914" y="957943"/>
            <a:ext cx="2438400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입식</a:t>
            </a:r>
            <a:endParaRPr lang="ko-KR" altLang="en-US" sz="24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0175603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369071" y="1628800"/>
            <a:ext cx="5578788" cy="350967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52401" y="1998687"/>
            <a:ext cx="6553200" cy="1365732"/>
            <a:chOff x="793" y="845"/>
            <a:chExt cx="1836" cy="1184"/>
          </a:xfrm>
        </p:grpSpPr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2897536" y="3028316"/>
            <a:ext cx="502308" cy="1257007"/>
          </a:xfrm>
          <a:prstGeom prst="rightArrow">
            <a:avLst>
              <a:gd name="adj1" fmla="val 65247"/>
              <a:gd name="adj2" fmla="val 63957"/>
            </a:avLst>
          </a:prstGeom>
          <a:solidFill>
            <a:schemeClr val="bg1">
              <a:lumMod val="65000"/>
            </a:schemeClr>
          </a:soli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69071" y="2194616"/>
            <a:ext cx="6216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 smtClean="0"/>
              <a:t>1. </a:t>
            </a:r>
            <a:r>
              <a:rPr lang="ko-KR" altLang="en-US" sz="1600" dirty="0" smtClean="0"/>
              <a:t>가축전염예방법 </a:t>
            </a:r>
            <a:r>
              <a:rPr lang="ko-KR" altLang="en-US" sz="1600" dirty="0"/>
              <a:t>제</a:t>
            </a:r>
            <a:r>
              <a:rPr lang="en-US" altLang="ko-KR" sz="1600" dirty="0"/>
              <a:t>17</a:t>
            </a:r>
            <a:r>
              <a:rPr lang="ko-KR" altLang="en-US" sz="1600" dirty="0"/>
              <a:t>조 및 같은 법 시행규칙 제</a:t>
            </a:r>
            <a:r>
              <a:rPr lang="en-US" altLang="ko-KR" sz="1600" dirty="0"/>
              <a:t>20</a:t>
            </a:r>
            <a:r>
              <a:rPr lang="ko-KR" altLang="en-US" sz="1600" dirty="0" smtClean="0"/>
              <a:t>조에</a:t>
            </a:r>
            <a:endParaRPr lang="en-US" altLang="ko-KR" sz="1600" dirty="0" smtClean="0"/>
          </a:p>
          <a:p>
            <a:pPr fontAlgn="base"/>
            <a:r>
              <a:rPr lang="en-US" altLang="ko-KR" sz="1600" dirty="0" smtClean="0"/>
              <a:t>    </a:t>
            </a:r>
            <a:r>
              <a:rPr lang="ko-KR" altLang="en-US" sz="1600" dirty="0" smtClean="0"/>
              <a:t>따른 </a:t>
            </a:r>
            <a:r>
              <a:rPr lang="ko-KR" altLang="en-US" sz="1600" dirty="0"/>
              <a:t>소독설비를 갖추고 주기적인 소독을 실시하여야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2. </a:t>
            </a:r>
            <a:r>
              <a:rPr lang="ko-KR" altLang="en-US" sz="1600" dirty="0"/>
              <a:t>축사 외 야생조류 침입 차단</a:t>
            </a:r>
            <a:r>
              <a:rPr lang="en-US" altLang="ko-KR" sz="1600" dirty="0"/>
              <a:t>, </a:t>
            </a:r>
            <a:r>
              <a:rPr lang="ko-KR" altLang="en-US" sz="1600" dirty="0"/>
              <a:t>쥐 출입 </a:t>
            </a:r>
            <a:r>
              <a:rPr lang="ko-KR" altLang="en-US" sz="1600" dirty="0" smtClean="0"/>
              <a:t>방지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차량소독조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fontAlgn="base"/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err="1" smtClean="0"/>
              <a:t>발판소독조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설치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41613" y="1610435"/>
            <a:ext cx="441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>
                <a:solidFill>
                  <a:schemeClr val="bg1"/>
                </a:solidFill>
              </a:rPr>
              <a:t>분변처리 농장 내 청소</a:t>
            </a:r>
            <a:r>
              <a:rPr lang="en-US" altLang="ko-KR" b="1" dirty="0">
                <a:solidFill>
                  <a:schemeClr val="bg1"/>
                </a:solidFill>
              </a:rPr>
              <a:t>·</a:t>
            </a:r>
            <a:r>
              <a:rPr lang="ko-KR" altLang="en-US" b="1" dirty="0">
                <a:solidFill>
                  <a:schemeClr val="bg1"/>
                </a:solidFill>
              </a:rPr>
              <a:t>세척 및 소독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384937" y="3997724"/>
            <a:ext cx="5578788" cy="350967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68267" y="4367609"/>
            <a:ext cx="6553200" cy="1567065"/>
            <a:chOff x="793" y="845"/>
            <a:chExt cx="1836" cy="1184"/>
          </a:xfrm>
        </p:grpSpPr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84937" y="4612532"/>
            <a:ext cx="6216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/>
              <a:t>1. </a:t>
            </a:r>
            <a:r>
              <a:rPr lang="ko-KR" altLang="en-US" sz="1600" dirty="0"/>
              <a:t>가축전염예방법 제</a:t>
            </a:r>
            <a:r>
              <a:rPr lang="en-US" altLang="ko-KR" sz="1600" dirty="0"/>
              <a:t>15</a:t>
            </a:r>
            <a:r>
              <a:rPr lang="ko-KR" altLang="en-US" sz="1600" dirty="0"/>
              <a:t>조에 따라 오리를 다른 지역으로 이동할 경우 별지 제</a:t>
            </a:r>
            <a:r>
              <a:rPr lang="en-US" altLang="ko-KR" sz="1600" dirty="0"/>
              <a:t>7</a:t>
            </a:r>
            <a:r>
              <a:rPr lang="ko-KR" altLang="en-US" sz="1600" dirty="0" err="1"/>
              <a:t>호서식의</a:t>
            </a:r>
            <a:r>
              <a:rPr lang="ko-KR" altLang="en-US" sz="1600" dirty="0"/>
              <a:t> 가금류 이동승인서 사본을 휴대하여야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2 </a:t>
            </a:r>
            <a:r>
              <a:rPr lang="ko-KR" altLang="en-US" sz="1600" dirty="0"/>
              <a:t>가금 매매 시 </a:t>
            </a:r>
            <a:r>
              <a:rPr lang="ko-KR" altLang="en-US" sz="1600" dirty="0" err="1"/>
              <a:t>판매자는</a:t>
            </a:r>
            <a:r>
              <a:rPr lang="ko-KR" altLang="en-US" sz="1600" dirty="0"/>
              <a:t> 이동승인서 사본을 구입자에게 넘겨주어야 한다</a:t>
            </a:r>
            <a:r>
              <a:rPr lang="en-US" altLang="ko-KR" sz="1600" dirty="0"/>
              <a:t>. </a:t>
            </a:r>
            <a:r>
              <a:rPr lang="ko-KR" altLang="en-US" sz="1600" dirty="0"/>
              <a:t>다만</a:t>
            </a:r>
            <a:r>
              <a:rPr lang="en-US" altLang="ko-KR" sz="1600" dirty="0"/>
              <a:t>, </a:t>
            </a:r>
            <a:r>
              <a:rPr lang="ko-KR" altLang="en-US" sz="1600" dirty="0"/>
              <a:t>이동승인서 유효기간은 시료채취일로부터 </a:t>
            </a:r>
            <a:r>
              <a:rPr lang="en-US" altLang="ko-KR" sz="1600" dirty="0"/>
              <a:t>7</a:t>
            </a:r>
            <a:r>
              <a:rPr lang="ko-KR" altLang="en-US" sz="1600" dirty="0"/>
              <a:t>일로 한다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28" name="직사각형 27"/>
          <p:cNvSpPr/>
          <p:nvPr/>
        </p:nvSpPr>
        <p:spPr>
          <a:xfrm>
            <a:off x="957479" y="3979359"/>
            <a:ext cx="441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dirty="0">
                <a:solidFill>
                  <a:schemeClr val="bg1"/>
                </a:solidFill>
              </a:rPr>
              <a:t>이동승인서 확인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363165" y="6534096"/>
            <a:ext cx="5578788" cy="597188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45452" y="7168870"/>
            <a:ext cx="6553200" cy="1574705"/>
            <a:chOff x="793" y="845"/>
            <a:chExt cx="1836" cy="1184"/>
          </a:xfrm>
        </p:grpSpPr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369071" y="7330477"/>
            <a:ext cx="6216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 smtClean="0"/>
              <a:t>1. </a:t>
            </a:r>
            <a:r>
              <a:rPr lang="ko-KR" altLang="en-US" sz="1600" dirty="0" smtClean="0"/>
              <a:t>가축전염예방법 </a:t>
            </a:r>
            <a:r>
              <a:rPr lang="ko-KR" altLang="en-US" sz="1600" dirty="0"/>
              <a:t>제</a:t>
            </a:r>
            <a:r>
              <a:rPr lang="en-US" altLang="ko-KR" sz="1600" dirty="0"/>
              <a:t>17</a:t>
            </a:r>
            <a:r>
              <a:rPr lang="ko-KR" altLang="en-US" sz="1600" dirty="0"/>
              <a:t>조 및 같은 법 시행규칙 제</a:t>
            </a:r>
            <a:r>
              <a:rPr lang="en-US" altLang="ko-KR" sz="1600" dirty="0"/>
              <a:t>20</a:t>
            </a:r>
            <a:r>
              <a:rPr lang="ko-KR" altLang="en-US" sz="1600" dirty="0"/>
              <a:t>조에 따른 </a:t>
            </a:r>
            <a:r>
              <a:rPr lang="ko-KR" altLang="en-US" sz="1600" dirty="0" smtClean="0"/>
              <a:t>소독</a:t>
            </a:r>
            <a:endParaRPr lang="en-US" altLang="ko-KR" sz="1600" dirty="0" smtClean="0"/>
          </a:p>
          <a:p>
            <a:pPr fontAlgn="base"/>
            <a:r>
              <a:rPr lang="en-US" altLang="ko-KR" sz="1600" dirty="0"/>
              <a:t> </a:t>
            </a:r>
            <a:r>
              <a:rPr lang="ko-KR" altLang="en-US" sz="1600" dirty="0" smtClean="0"/>
              <a:t>   설비를 </a:t>
            </a:r>
            <a:r>
              <a:rPr lang="ko-KR" altLang="en-US" sz="1600" dirty="0"/>
              <a:t>갖추고 주기적인 소독을 실시하여야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2. </a:t>
            </a:r>
            <a:r>
              <a:rPr lang="ko-KR" altLang="en-US" sz="1600" dirty="0"/>
              <a:t>농장 </a:t>
            </a:r>
            <a:r>
              <a:rPr lang="ko-KR" altLang="en-US" sz="1600" dirty="0" err="1"/>
              <a:t>출입시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회용 </a:t>
            </a:r>
            <a:r>
              <a:rPr lang="ko-KR" altLang="en-US" sz="1600" dirty="0" err="1"/>
              <a:t>방역복</a:t>
            </a:r>
            <a:r>
              <a:rPr lang="en-US" altLang="ko-KR" sz="1600" dirty="0"/>
              <a:t>․</a:t>
            </a:r>
            <a:r>
              <a:rPr lang="ko-KR" altLang="en-US" sz="1600" dirty="0"/>
              <a:t>장화</a:t>
            </a:r>
            <a:r>
              <a:rPr lang="en-US" altLang="ko-KR" sz="1600" dirty="0"/>
              <a:t>․</a:t>
            </a:r>
            <a:r>
              <a:rPr lang="ko-KR" altLang="en-US" sz="1600" dirty="0"/>
              <a:t>장갑 착용 및 농장 출입 전</a:t>
            </a:r>
            <a:r>
              <a:rPr lang="en-US" altLang="ko-KR" sz="1600" dirty="0"/>
              <a:t>․</a:t>
            </a:r>
            <a:r>
              <a:rPr lang="ko-KR" altLang="en-US" sz="1600" dirty="0"/>
              <a:t>후 </a:t>
            </a:r>
            <a:endParaRPr lang="en-US" altLang="ko-KR" sz="1600" dirty="0" smtClean="0"/>
          </a:p>
          <a:p>
            <a:pPr fontAlgn="base"/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각각 </a:t>
            </a:r>
            <a:r>
              <a:rPr lang="ko-KR" altLang="en-US" sz="1600" dirty="0"/>
              <a:t>소독 실시 교육 및 홍보</a:t>
            </a:r>
          </a:p>
          <a:p>
            <a:pPr fontAlgn="base"/>
            <a:r>
              <a:rPr lang="en-US" altLang="ko-KR" sz="1600" b="1" dirty="0"/>
              <a:t>※ </a:t>
            </a:r>
            <a:r>
              <a:rPr lang="ko-KR" altLang="en-US" sz="1600" b="1" dirty="0"/>
              <a:t>동시입식 동시출하</a:t>
            </a:r>
            <a:r>
              <a:rPr lang="en-US" altLang="ko-KR" sz="1600" b="1" dirty="0"/>
              <a:t>(All-In, All-Out)</a:t>
            </a:r>
            <a:endParaRPr lang="ko-KR" altLang="en-US" sz="1600" dirty="0"/>
          </a:p>
        </p:txBody>
      </p:sp>
      <p:sp>
        <p:nvSpPr>
          <p:cNvPr id="34" name="직사각형 33"/>
          <p:cNvSpPr/>
          <p:nvPr/>
        </p:nvSpPr>
        <p:spPr>
          <a:xfrm>
            <a:off x="935707" y="6515731"/>
            <a:ext cx="44141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dirty="0">
                <a:solidFill>
                  <a:schemeClr val="bg1"/>
                </a:solidFill>
              </a:rPr>
              <a:t>사람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차량 소독 후 농장 분양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 latinLnBrk="0"/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 err="1">
                <a:solidFill>
                  <a:schemeClr val="bg1"/>
                </a:solidFill>
              </a:rPr>
              <a:t>운반자</a:t>
            </a:r>
            <a:r>
              <a:rPr lang="ko-KR" altLang="en-US" sz="1600" b="1" dirty="0">
                <a:solidFill>
                  <a:schemeClr val="bg1"/>
                </a:solidFill>
              </a:rPr>
              <a:t> 축사내부 출입 금지</a:t>
            </a:r>
            <a:r>
              <a:rPr lang="en-US" altLang="ko-KR" sz="1600" b="1" dirty="0">
                <a:solidFill>
                  <a:schemeClr val="bg1"/>
                </a:solidFill>
              </a:rPr>
              <a:t>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 rot="5400000">
            <a:off x="2901404" y="5654439"/>
            <a:ext cx="502308" cy="1257007"/>
          </a:xfrm>
          <a:prstGeom prst="rightArrow">
            <a:avLst>
              <a:gd name="adj1" fmla="val 65247"/>
              <a:gd name="adj2" fmla="val 63957"/>
            </a:avLst>
          </a:prstGeom>
          <a:solidFill>
            <a:schemeClr val="bg1">
              <a:lumMod val="65000"/>
            </a:schemeClr>
          </a:soli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3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90747" y="611694"/>
            <a:ext cx="4972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2-4. </a:t>
            </a:r>
            <a:r>
              <a:rPr lang="ko-KR" altLang="en-US" sz="1600" b="1" dirty="0" smtClean="0">
                <a:latin typeface="HY견명조" pitchFamily="18" charset="-127"/>
                <a:ea typeface="HY견명조" pitchFamily="18" charset="-127"/>
              </a:rPr>
              <a:t>입식</a:t>
            </a:r>
            <a:r>
              <a:rPr lang="en-US" altLang="ko-KR" sz="16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600" b="1" dirty="0">
                <a:latin typeface="HY견명조" pitchFamily="18" charset="-127"/>
                <a:ea typeface="HY견명조" pitchFamily="18" charset="-127"/>
              </a:rPr>
              <a:t>및 출하 시 방역 준수사항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3914" y="957943"/>
            <a:ext cx="2438400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출하</a:t>
            </a:r>
            <a:endParaRPr lang="ko-KR" altLang="en-US" sz="24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213503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369071" y="1628800"/>
            <a:ext cx="5578788" cy="350967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52401" y="1998687"/>
            <a:ext cx="6553200" cy="1365732"/>
            <a:chOff x="793" y="845"/>
            <a:chExt cx="1836" cy="1184"/>
          </a:xfrm>
        </p:grpSpPr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AutoShape 3"/>
          <p:cNvSpPr>
            <a:spLocks noChangeArrowheads="1"/>
          </p:cNvSpPr>
          <p:nvPr/>
        </p:nvSpPr>
        <p:spPr bwMode="auto">
          <a:xfrm rot="5400000">
            <a:off x="2897536" y="3028316"/>
            <a:ext cx="502308" cy="1257007"/>
          </a:xfrm>
          <a:prstGeom prst="rightArrow">
            <a:avLst>
              <a:gd name="adj1" fmla="val 65247"/>
              <a:gd name="adj2" fmla="val 63957"/>
            </a:avLst>
          </a:prstGeom>
          <a:solidFill>
            <a:schemeClr val="bg1">
              <a:lumMod val="65000"/>
            </a:schemeClr>
          </a:soli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69071" y="2194616"/>
            <a:ext cx="621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/>
              <a:t>압사</a:t>
            </a:r>
            <a:r>
              <a:rPr lang="en-US" altLang="ko-KR" sz="1600" dirty="0"/>
              <a:t>, </a:t>
            </a:r>
            <a:r>
              <a:rPr lang="ko-KR" altLang="en-US" sz="1600" dirty="0"/>
              <a:t>부상 등으로 인한 </a:t>
            </a:r>
            <a:r>
              <a:rPr lang="ko-KR" altLang="en-US" sz="1600" dirty="0" smtClean="0"/>
              <a:t>자연 </a:t>
            </a:r>
            <a:r>
              <a:rPr lang="ko-KR" altLang="en-US" sz="1600" dirty="0" err="1" smtClean="0"/>
              <a:t>폐사축이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아닌 임상증상</a:t>
            </a:r>
            <a:r>
              <a:rPr lang="en-US" altLang="ko-KR" sz="1600" dirty="0"/>
              <a:t>(</a:t>
            </a:r>
            <a:r>
              <a:rPr lang="ko-KR" altLang="en-US" sz="1600" dirty="0"/>
              <a:t>설사</a:t>
            </a:r>
            <a:r>
              <a:rPr lang="en-US" altLang="ko-KR" sz="1600" dirty="0"/>
              <a:t>, </a:t>
            </a:r>
            <a:r>
              <a:rPr lang="ko-KR" altLang="en-US" sz="1600" dirty="0"/>
              <a:t>신경증상</a:t>
            </a:r>
            <a:r>
              <a:rPr lang="en-US" altLang="ko-KR" sz="1600" dirty="0"/>
              <a:t>, </a:t>
            </a:r>
            <a:r>
              <a:rPr lang="ko-KR" altLang="en-US" sz="1600" dirty="0"/>
              <a:t>출혈</a:t>
            </a:r>
            <a:r>
              <a:rPr lang="en-US" altLang="ko-KR" sz="1600" dirty="0"/>
              <a:t>, </a:t>
            </a:r>
            <a:r>
              <a:rPr lang="ko-KR" altLang="en-US" sz="1600" dirty="0"/>
              <a:t>사료섭취량 및 활력 감소 등</a:t>
            </a:r>
            <a:r>
              <a:rPr lang="en-US" altLang="ko-KR" sz="1600" dirty="0"/>
              <a:t>)</a:t>
            </a:r>
            <a:r>
              <a:rPr lang="ko-KR" altLang="en-US" sz="1600" dirty="0"/>
              <a:t>이 나타나는 개체로 검사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40146" y="1610435"/>
            <a:ext cx="5121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dirty="0">
                <a:solidFill>
                  <a:schemeClr val="bg1"/>
                </a:solidFill>
              </a:rPr>
              <a:t>농장 위주 중량 측량 </a:t>
            </a:r>
            <a:r>
              <a:rPr lang="ko-KR" altLang="en-US" b="1" dirty="0" err="1" smtClean="0">
                <a:solidFill>
                  <a:schemeClr val="bg1"/>
                </a:solidFill>
              </a:rPr>
              <a:t>폐사체검사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(21~30</a:t>
            </a:r>
            <a:r>
              <a:rPr lang="ko-KR" altLang="en-US" b="1" dirty="0" err="1">
                <a:solidFill>
                  <a:schemeClr val="bg1"/>
                </a:solidFill>
              </a:rPr>
              <a:t>일령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 latinLnBrk="0"/>
            <a:endParaRPr lang="ko-KR" altLang="en-US" dirty="0" smtClean="0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384937" y="3997724"/>
            <a:ext cx="5578788" cy="350967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68267" y="4367609"/>
            <a:ext cx="6553200" cy="1567065"/>
            <a:chOff x="793" y="845"/>
            <a:chExt cx="1836" cy="1184"/>
          </a:xfrm>
        </p:grpSpPr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384937" y="4566560"/>
            <a:ext cx="6216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/>
              <a:t>1. </a:t>
            </a:r>
            <a:r>
              <a:rPr lang="ko-KR" altLang="en-US" sz="1600" dirty="0"/>
              <a:t>가축전염예방법 제</a:t>
            </a:r>
            <a:r>
              <a:rPr lang="en-US" altLang="ko-KR" sz="1600" dirty="0"/>
              <a:t>15</a:t>
            </a:r>
            <a:r>
              <a:rPr lang="ko-KR" altLang="en-US" sz="1600" dirty="0"/>
              <a:t>조에 따라 오리를 다른 지역으로 이동할 경우 별지 제</a:t>
            </a:r>
            <a:r>
              <a:rPr lang="en-US" altLang="ko-KR" sz="1600" dirty="0"/>
              <a:t>7</a:t>
            </a:r>
            <a:r>
              <a:rPr lang="ko-KR" altLang="en-US" sz="1600" dirty="0" err="1"/>
              <a:t>호서식의</a:t>
            </a:r>
            <a:r>
              <a:rPr lang="ko-KR" altLang="en-US" sz="1600" dirty="0"/>
              <a:t> 가금류 이동승인서 사본을 휴대하여야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2 </a:t>
            </a:r>
            <a:r>
              <a:rPr lang="ko-KR" altLang="en-US" sz="1600" dirty="0"/>
              <a:t>가금 매매 시 </a:t>
            </a:r>
            <a:r>
              <a:rPr lang="ko-KR" altLang="en-US" sz="1600" dirty="0" err="1"/>
              <a:t>판매자는</a:t>
            </a:r>
            <a:r>
              <a:rPr lang="ko-KR" altLang="en-US" sz="1600" dirty="0"/>
              <a:t> 이동승인서 사본을 구입자에게 넘겨주어야 한다</a:t>
            </a:r>
            <a:r>
              <a:rPr lang="en-US" altLang="ko-KR" sz="1600" dirty="0"/>
              <a:t>. </a:t>
            </a:r>
            <a:r>
              <a:rPr lang="ko-KR" altLang="en-US" sz="1600" dirty="0"/>
              <a:t>다만</a:t>
            </a:r>
            <a:r>
              <a:rPr lang="en-US" altLang="ko-KR" sz="1600" dirty="0"/>
              <a:t>, </a:t>
            </a:r>
            <a:r>
              <a:rPr lang="ko-KR" altLang="en-US" sz="1600" dirty="0"/>
              <a:t>이동승인서 유효기간은 시료채취일로부터 </a:t>
            </a:r>
            <a:r>
              <a:rPr lang="en-US" altLang="ko-KR" sz="1600" dirty="0"/>
              <a:t>7</a:t>
            </a:r>
            <a:r>
              <a:rPr lang="ko-KR" altLang="en-US" sz="1600" dirty="0"/>
              <a:t>일로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b="1" dirty="0"/>
              <a:t>※ </a:t>
            </a:r>
            <a:r>
              <a:rPr lang="ko-KR" altLang="en-US" sz="1600" b="1" dirty="0"/>
              <a:t>분변</a:t>
            </a:r>
            <a:r>
              <a:rPr lang="en-US" altLang="ko-KR" sz="1600" b="1" dirty="0"/>
              <a:t>20</a:t>
            </a:r>
            <a:r>
              <a:rPr lang="ko-KR" altLang="en-US" sz="1600" b="1" dirty="0"/>
              <a:t>점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인후두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20</a:t>
            </a:r>
            <a:r>
              <a:rPr lang="ko-KR" altLang="en-US" sz="1600" b="1" dirty="0"/>
              <a:t>점</a:t>
            </a:r>
            <a:endParaRPr lang="ko-KR" altLang="en-US" sz="1600" dirty="0"/>
          </a:p>
        </p:txBody>
      </p:sp>
      <p:sp>
        <p:nvSpPr>
          <p:cNvPr id="28" name="직사각형 27"/>
          <p:cNvSpPr/>
          <p:nvPr/>
        </p:nvSpPr>
        <p:spPr>
          <a:xfrm>
            <a:off x="640146" y="3988541"/>
            <a:ext cx="441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dirty="0" err="1">
                <a:solidFill>
                  <a:schemeClr val="bg1"/>
                </a:solidFill>
              </a:rPr>
              <a:t>출하전</a:t>
            </a:r>
            <a:r>
              <a:rPr lang="ko-KR" altLang="en-US" b="1" dirty="0">
                <a:solidFill>
                  <a:schemeClr val="bg1"/>
                </a:solidFill>
              </a:rPr>
              <a:t> 검사 실시 후 </a:t>
            </a:r>
            <a:r>
              <a:rPr lang="ko-KR" altLang="en-US" b="1" dirty="0" smtClean="0">
                <a:solidFill>
                  <a:schemeClr val="bg1"/>
                </a:solidFill>
              </a:rPr>
              <a:t>이동승인서 </a:t>
            </a:r>
            <a:r>
              <a:rPr lang="ko-KR" altLang="en-US" b="1" dirty="0">
                <a:solidFill>
                  <a:schemeClr val="bg1"/>
                </a:solidFill>
              </a:rPr>
              <a:t>발급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363165" y="6534096"/>
            <a:ext cx="5578788" cy="597188"/>
          </a:xfrm>
          <a:prstGeom prst="homePlate">
            <a:avLst>
              <a:gd name="adj" fmla="val 4529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45452" y="7168870"/>
            <a:ext cx="6553200" cy="1574705"/>
            <a:chOff x="793" y="845"/>
            <a:chExt cx="1836" cy="1184"/>
          </a:xfrm>
        </p:grpSpPr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836" cy="1184"/>
            </a:xfrm>
            <a:prstGeom prst="roundRect">
              <a:avLst>
                <a:gd name="adj" fmla="val 65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849" y="906"/>
              <a:ext cx="1724" cy="1061"/>
            </a:xfrm>
            <a:prstGeom prst="roundRect">
              <a:avLst>
                <a:gd name="adj" fmla="val 656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369071" y="7330477"/>
            <a:ext cx="62167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dirty="0"/>
              <a:t>1. </a:t>
            </a:r>
            <a:r>
              <a:rPr lang="ko-KR" altLang="en-US" sz="1600" dirty="0"/>
              <a:t>가축전염예방법 제</a:t>
            </a:r>
            <a:r>
              <a:rPr lang="en-US" altLang="ko-KR" sz="1600" dirty="0"/>
              <a:t>17</a:t>
            </a:r>
            <a:r>
              <a:rPr lang="ko-KR" altLang="en-US" sz="1600" dirty="0"/>
              <a:t>조 및 같은 법 시행규칙 제</a:t>
            </a:r>
            <a:r>
              <a:rPr lang="en-US" altLang="ko-KR" sz="1600" dirty="0"/>
              <a:t>20</a:t>
            </a:r>
            <a:r>
              <a:rPr lang="ko-KR" altLang="en-US" sz="1600" dirty="0"/>
              <a:t>조에 따른 소독설비를 갖추고 주기적인 소독을 실시하여야 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/>
            <a:r>
              <a:rPr lang="en-US" altLang="ko-KR" sz="1600" dirty="0"/>
              <a:t>2. </a:t>
            </a:r>
            <a:r>
              <a:rPr lang="ko-KR" altLang="en-US" sz="1600" dirty="0"/>
              <a:t>농장 </a:t>
            </a:r>
            <a:r>
              <a:rPr lang="ko-KR" altLang="en-US" sz="1600" dirty="0" err="1"/>
              <a:t>출입시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회용 </a:t>
            </a:r>
            <a:r>
              <a:rPr lang="ko-KR" altLang="en-US" sz="1600" dirty="0" err="1"/>
              <a:t>방역복</a:t>
            </a:r>
            <a:r>
              <a:rPr lang="en-US" altLang="ko-KR" sz="1600" dirty="0"/>
              <a:t>․</a:t>
            </a:r>
            <a:r>
              <a:rPr lang="ko-KR" altLang="en-US" sz="1600" dirty="0"/>
              <a:t>장화</a:t>
            </a:r>
            <a:r>
              <a:rPr lang="en-US" altLang="ko-KR" sz="1600" dirty="0"/>
              <a:t>․</a:t>
            </a:r>
            <a:r>
              <a:rPr lang="ko-KR" altLang="en-US" sz="1600" dirty="0"/>
              <a:t>장갑 착용 및 농장 출입 전</a:t>
            </a:r>
            <a:r>
              <a:rPr lang="en-US" altLang="ko-KR" sz="1600" dirty="0"/>
              <a:t>․</a:t>
            </a:r>
            <a:r>
              <a:rPr lang="ko-KR" altLang="en-US" sz="1600" dirty="0"/>
              <a:t>후 각각 소독 실시 교육 및 홍보</a:t>
            </a:r>
          </a:p>
          <a:p>
            <a:pPr fontAlgn="base"/>
            <a:r>
              <a:rPr lang="en-US" altLang="ko-KR" sz="1600" b="1" dirty="0"/>
              <a:t>※ </a:t>
            </a:r>
            <a:r>
              <a:rPr lang="ko-KR" altLang="en-US" sz="1600" b="1" dirty="0"/>
              <a:t>동시입식 동시출하</a:t>
            </a:r>
            <a:r>
              <a:rPr lang="en-US" altLang="ko-KR" sz="1600" b="1" dirty="0"/>
              <a:t>(All-In, All-Out)</a:t>
            </a:r>
            <a:endParaRPr lang="ko-KR" altLang="en-US" sz="1600" dirty="0"/>
          </a:p>
        </p:txBody>
      </p:sp>
      <p:sp>
        <p:nvSpPr>
          <p:cNvPr id="34" name="직사각형 33"/>
          <p:cNvSpPr/>
          <p:nvPr/>
        </p:nvSpPr>
        <p:spPr>
          <a:xfrm>
            <a:off x="640146" y="6515731"/>
            <a:ext cx="5301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dirty="0" err="1">
                <a:solidFill>
                  <a:schemeClr val="bg1"/>
                </a:solidFill>
              </a:rPr>
              <a:t>상차반</a:t>
            </a:r>
            <a:r>
              <a:rPr lang="ko-KR" altLang="en-US" b="1" dirty="0">
                <a:solidFill>
                  <a:schemeClr val="bg1"/>
                </a:solidFill>
              </a:rPr>
              <a:t> 및 운반차량 소독 실시 후 농장진입 허용</a:t>
            </a:r>
            <a:endParaRPr lang="ko-KR" altLang="en-US" dirty="0">
              <a:solidFill>
                <a:schemeClr val="bg1"/>
              </a:solidFill>
            </a:endParaRPr>
          </a:p>
          <a:p>
            <a:pPr fontAlgn="base" latinLnBrk="0"/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운반자</a:t>
            </a:r>
            <a:r>
              <a:rPr lang="ko-KR" altLang="en-US" b="1" dirty="0">
                <a:solidFill>
                  <a:schemeClr val="bg1"/>
                </a:solidFill>
              </a:rPr>
              <a:t> 축사내부 출입 금지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 rot="5400000">
            <a:off x="2901404" y="5654439"/>
            <a:ext cx="502308" cy="1257007"/>
          </a:xfrm>
          <a:prstGeom prst="rightArrow">
            <a:avLst>
              <a:gd name="adj1" fmla="val 65247"/>
              <a:gd name="adj2" fmla="val 63957"/>
            </a:avLst>
          </a:prstGeom>
          <a:solidFill>
            <a:schemeClr val="bg1">
              <a:lumMod val="65000"/>
            </a:schemeClr>
          </a:solidFill>
          <a:ln w="9525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6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90746" y="611694"/>
            <a:ext cx="497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2-5. SOP(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발생 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~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입식까지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endParaRPr lang="ko-KR" altLang="en-US" b="1" dirty="0">
              <a:latin typeface="HY견명조" pitchFamily="18" charset="-127"/>
              <a:ea typeface="HY견명조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3324294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6858000" cy="80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6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90747" y="611694"/>
            <a:ext cx="497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2-5. SOP(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발생 </a:t>
            </a: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~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입식까지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endParaRPr lang="ko-KR" altLang="en-US" b="1" dirty="0">
              <a:latin typeface="HY견명조" pitchFamily="18" charset="-127"/>
              <a:ea typeface="HY견명조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0318914"/>
              </p:ext>
            </p:extLst>
          </p:nvPr>
        </p:nvGraphicFramePr>
        <p:xfrm>
          <a:off x="697497" y="104082"/>
          <a:ext cx="3325864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25864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18" y="994002"/>
            <a:ext cx="6660696" cy="80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6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323022" y="1768003"/>
            <a:ext cx="4806554" cy="624416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err="1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계열화사업</a:t>
            </a:r>
            <a:r>
              <a:rPr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관련사항</a:t>
            </a:r>
            <a:endParaRPr lang="ko-KR" altLang="en-US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513398" y="1768003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200" b="1" dirty="0" smtClean="0">
                <a:solidFill>
                  <a:prstClr val="white"/>
                </a:solidFill>
                <a:latin typeface="휴먼엑스포" pitchFamily="18" charset="-127"/>
                <a:ea typeface="휴먼엑스포" pitchFamily="18" charset="-127"/>
              </a:rPr>
              <a:t>2</a:t>
            </a:r>
            <a:endParaRPr lang="en-US" altLang="ko-KR" sz="3200" b="1" dirty="0">
              <a:solidFill>
                <a:prstClr val="white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513397" y="3091408"/>
            <a:ext cx="6094231" cy="3640243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계열화사업자의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조건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오리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2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농가의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교육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및 점검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3-1.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계열화 사업자 현황 작성 양식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3-2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 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계열농가 방역 관리 체크 리스트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32943" y="553442"/>
            <a:ext cx="516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축산계열화사업자의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조건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오리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7583458"/>
              </p:ext>
            </p:extLst>
          </p:nvPr>
        </p:nvGraphicFramePr>
        <p:xfrm>
          <a:off x="615400" y="87275"/>
          <a:ext cx="5393514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93514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" name="직사각형 71"/>
          <p:cNvSpPr/>
          <p:nvPr/>
        </p:nvSpPr>
        <p:spPr>
          <a:xfrm>
            <a:off x="384544" y="1045582"/>
            <a:ext cx="5859139" cy="7396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600" dirty="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4524" y="1123032"/>
            <a:ext cx="5104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1600" b="1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축산계열화사업에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관한 법률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시행규칙</a:t>
            </a:r>
            <a:endParaRPr lang="en-US" altLang="ko-KR" sz="1600" b="1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적용대상 규모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99" y="2144486"/>
            <a:ext cx="6282230" cy="612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305338" y="2359909"/>
            <a:ext cx="582331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① 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「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축산계열화사업에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관한 법률」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법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이라 한다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제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3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조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에서 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축종별로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농림축산식품부령으로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정하는 규모의 자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란 계약사육농가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계약농가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라 한다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와 체결한 연간 계약생산 사육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마릿수가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축종별로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다음 각 호의 규모 이상인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계열화사업자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라 한다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를 </a:t>
            </a:r>
            <a:r>
              <a:rPr lang="ko-KR" altLang="en-US" sz="16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말한다</a:t>
            </a:r>
            <a:endParaRPr lang="en-US" altLang="ko-KR" sz="16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※ 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오리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: 15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만마리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이상</a:t>
            </a:r>
            <a:endParaRPr lang="en-US" altLang="ko-KR" sz="1400" b="1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② 제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항에 따라 연간 계약생산 사육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마릿수를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계산하는 경우 </a:t>
            </a: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회 사육 기준으로 체결한 계약에 대해서는 그 계약생산 사육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마릿수에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다음 각 호에 따른 연간 </a:t>
            </a:r>
            <a:r>
              <a:rPr lang="ko-KR" altLang="en-US" sz="16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회전수를</a:t>
            </a:r>
            <a:r>
              <a:rPr lang="ko-KR" altLang="en-US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곱하여 산정한다</a:t>
            </a:r>
            <a:r>
              <a:rPr lang="en-US" altLang="ko-KR" sz="16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4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※ </a:t>
            </a:r>
            <a:r>
              <a:rPr lang="ko-KR" altLang="en-US" sz="14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오리 </a:t>
            </a:r>
            <a:r>
              <a:rPr lang="en-US" altLang="ko-KR" sz="14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회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사육마리수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X 5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회전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= 15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만마리</a:t>
            </a:r>
            <a:r>
              <a:rPr lang="ko-KR" altLang="en-US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이상 </a:t>
            </a:r>
            <a:r>
              <a: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=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계열화사업자</a:t>
            </a:r>
            <a:endParaRPr lang="en-US" altLang="ko-KR" sz="14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endParaRPr lang="en-US" altLang="ko-KR" sz="16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46150" y="587355"/>
            <a:ext cx="516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계열화사업자의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조건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오리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9786" y="1072382"/>
            <a:ext cx="6426957" cy="3439583"/>
            <a:chOff x="1042582" y="1630388"/>
            <a:chExt cx="3615955" cy="2579687"/>
          </a:xfrm>
        </p:grpSpPr>
        <p:sp>
          <p:nvSpPr>
            <p:cNvPr id="7" name="오른쪽 화살표 6"/>
            <p:cNvSpPr/>
            <p:nvPr/>
          </p:nvSpPr>
          <p:spPr>
            <a:xfrm>
              <a:off x="2282601" y="1984276"/>
              <a:ext cx="576064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ea typeface="바탕" pitchFamily="18" charset="-127"/>
              </a:endParaRPr>
            </a:p>
          </p:txBody>
        </p:sp>
        <p:sp>
          <p:nvSpPr>
            <p:cNvPr id="10" name="오른쪽 화살표 9"/>
            <p:cNvSpPr/>
            <p:nvPr/>
          </p:nvSpPr>
          <p:spPr>
            <a:xfrm rot="10800000">
              <a:off x="2282602" y="3429000"/>
              <a:ext cx="474159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ea typeface="바탕" pitchFamily="18" charset="-127"/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824855" y="1630388"/>
              <a:ext cx="1344895" cy="11414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126232" y="1630388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black"/>
                </a:solidFill>
                <a:ea typeface="바탕" pitchFamily="18" charset="-127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736036" y="1984276"/>
              <a:ext cx="1522532" cy="31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err="1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계열화사업자의자료제출</a:t>
              </a:r>
              <a:endParaRPr kumimoji="1" lang="ko-KR" altLang="ko-KR" sz="14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42582" y="1781729"/>
              <a:ext cx="131347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적용대상</a:t>
              </a:r>
              <a:endParaRPr kumimoji="1"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(</a:t>
              </a:r>
              <a:r>
                <a:rPr kumimoji="1" lang="ko-KR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연간 </a:t>
              </a:r>
              <a:r>
                <a:rPr kumimoji="1" lang="en-US" altLang="ko-KR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15</a:t>
              </a:r>
              <a:r>
                <a:rPr kumimoji="1" lang="ko-KR" alt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만마리이상사육</a:t>
              </a:r>
              <a:r>
                <a:rPr kumimoji="1" lang="en-US" altLang="ko-KR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)</a:t>
              </a:r>
              <a:endParaRPr kumimoji="1" lang="ko-KR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2823270" y="3068663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black"/>
                </a:solidFill>
                <a:ea typeface="바탕" pitchFamily="18" charset="-127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834131" y="3454502"/>
              <a:ext cx="11414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계열화 사업자 증명서 </a:t>
              </a:r>
              <a:r>
                <a:rPr kumimoji="1" lang="ko-KR" altLang="en-US" sz="1400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발급</a:t>
              </a:r>
              <a:endParaRPr kumimoji="1" lang="ko-KR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1127820" y="3067075"/>
              <a:ext cx="1143000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mtClean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119247" y="3405134"/>
              <a:ext cx="11382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계약 사육농가 협의회 설치</a:t>
              </a:r>
              <a:endParaRPr kumimoji="1" lang="ko-KR" altLang="ko-KR" sz="14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 rot="3257424">
              <a:off x="3578050" y="2534371"/>
              <a:ext cx="1027694" cy="1133281"/>
            </a:xfrm>
            <a:custGeom>
              <a:avLst/>
              <a:gdLst>
                <a:gd name="G0" fmla="+- -16630 0 0"/>
                <a:gd name="G1" fmla="+- -9154518 0 0"/>
                <a:gd name="G2" fmla="+- -16630 0 -9154518"/>
                <a:gd name="G3" fmla="+- 10800 0 0"/>
                <a:gd name="G4" fmla="+- 0 0 -16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19 0 0"/>
                <a:gd name="G9" fmla="+- 0 0 -9154518"/>
                <a:gd name="G10" fmla="+- 5419 0 2700"/>
                <a:gd name="G11" fmla="cos G10 -16630"/>
                <a:gd name="G12" fmla="sin G10 -16630"/>
                <a:gd name="G13" fmla="cos 13500 -16630"/>
                <a:gd name="G14" fmla="sin 13500 -16630"/>
                <a:gd name="G15" fmla="+- G11 10800 0"/>
                <a:gd name="G16" fmla="+- G12 10800 0"/>
                <a:gd name="G17" fmla="+- G13 10800 0"/>
                <a:gd name="G18" fmla="+- G14 10800 0"/>
                <a:gd name="G19" fmla="*/ 5419 1 2"/>
                <a:gd name="G20" fmla="+- G19 5400 0"/>
                <a:gd name="G21" fmla="cos G20 -16630"/>
                <a:gd name="G22" fmla="sin G20 -16630"/>
                <a:gd name="G23" fmla="+- G21 10800 0"/>
                <a:gd name="G24" fmla="+- G12 G23 G22"/>
                <a:gd name="G25" fmla="+- G22 G23 G11"/>
                <a:gd name="G26" fmla="cos 10800 -16630"/>
                <a:gd name="G27" fmla="sin 10800 -16630"/>
                <a:gd name="G28" fmla="cos 5419 -16630"/>
                <a:gd name="G29" fmla="sin 5419 -16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154518"/>
                <a:gd name="G36" fmla="sin G34 -9154518"/>
                <a:gd name="G37" fmla="+/ -9154518 -16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19 G39"/>
                <a:gd name="G43" fmla="sin 54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499 w 21600"/>
                <a:gd name="T5" fmla="*/ 653 h 21600"/>
                <a:gd name="T6" fmla="*/ 4615 w 21600"/>
                <a:gd name="T7" fmla="*/ 5553 h 21600"/>
                <a:gd name="T8" fmla="*/ 12656 w 21600"/>
                <a:gd name="T9" fmla="*/ 5708 h 21600"/>
                <a:gd name="T10" fmla="*/ 24299 w 21600"/>
                <a:gd name="T11" fmla="*/ 10740 h 21600"/>
                <a:gd name="T12" fmla="*/ 18932 w 21600"/>
                <a:gd name="T13" fmla="*/ 16155 h 21600"/>
                <a:gd name="T14" fmla="*/ 13518 w 21600"/>
                <a:gd name="T15" fmla="*/ 1078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ea typeface="바탕" pitchFamily="18" charset="-127"/>
              </a:endParaRPr>
            </a:p>
          </p:txBody>
        </p:sp>
      </p:grp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123694"/>
              </p:ext>
            </p:extLst>
          </p:nvPr>
        </p:nvGraphicFramePr>
        <p:xfrm>
          <a:off x="615400" y="87275"/>
          <a:ext cx="5393514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93514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0" name="그룹 59"/>
          <p:cNvGrpSpPr/>
          <p:nvPr/>
        </p:nvGrpSpPr>
        <p:grpSpPr>
          <a:xfrm>
            <a:off x="82270" y="5069158"/>
            <a:ext cx="6447106" cy="3742768"/>
            <a:chOff x="1036707" y="1609439"/>
            <a:chExt cx="2938837" cy="2600636"/>
          </a:xfrm>
        </p:grpSpPr>
        <p:sp>
          <p:nvSpPr>
            <p:cNvPr id="61" name="오른쪽 화살표 60"/>
            <p:cNvSpPr/>
            <p:nvPr/>
          </p:nvSpPr>
          <p:spPr>
            <a:xfrm rot="12933673">
              <a:off x="2137357" y="2608040"/>
              <a:ext cx="187161" cy="13858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3" name="Oval 4"/>
            <p:cNvSpPr>
              <a:spLocks noChangeArrowheads="1"/>
            </p:cNvSpPr>
            <p:nvPr/>
          </p:nvSpPr>
          <p:spPr bwMode="auto">
            <a:xfrm>
              <a:off x="2824857" y="1609439"/>
              <a:ext cx="1143000" cy="11414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1126232" y="1630388"/>
              <a:ext cx="1146175" cy="1139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2826446" y="1901525"/>
              <a:ext cx="1138238" cy="51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가축전염병</a:t>
              </a:r>
              <a:endParaRPr kumimoji="1" lang="en-US" altLang="ko-KR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예방법</a:t>
              </a:r>
              <a:endParaRPr kumimoji="1" lang="ko-KR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126233" y="2002373"/>
              <a:ext cx="1141413" cy="28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축산법</a:t>
              </a:r>
              <a:endParaRPr kumimoji="1" lang="ko-KR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2823270" y="3068664"/>
              <a:ext cx="1146175" cy="1108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auto">
            <a:xfrm>
              <a:off x="2834131" y="3312167"/>
              <a:ext cx="1141413" cy="51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축산계열화</a:t>
              </a:r>
              <a:endParaRPr kumimoji="1" lang="en-US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사업에 관한 법률</a:t>
              </a:r>
              <a:endParaRPr kumimoji="1" lang="ko-KR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auto">
            <a:xfrm>
              <a:off x="1127820" y="3067075"/>
              <a:ext cx="1143000" cy="1143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1036707" y="3368038"/>
              <a:ext cx="1281724" cy="51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조류인플루엔자</a:t>
              </a:r>
              <a:endParaRPr kumimoji="1" lang="en-US" altLang="ko-KR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방역실시요령</a:t>
              </a:r>
              <a:endParaRPr kumimoji="1" lang="ko-KR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82" name="Oval 5"/>
            <p:cNvSpPr>
              <a:spLocks noChangeArrowheads="1"/>
            </p:cNvSpPr>
            <p:nvPr/>
          </p:nvSpPr>
          <p:spPr bwMode="auto">
            <a:xfrm>
              <a:off x="2282601" y="2658423"/>
              <a:ext cx="662086" cy="59020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2037638" y="2812036"/>
              <a:ext cx="1141413" cy="28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관련법</a:t>
              </a:r>
              <a:endParaRPr kumimoji="1" lang="ko-KR" altLang="ko-KR" sz="1400" dirty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86" name="오른쪽 화살표 85"/>
            <p:cNvSpPr/>
            <p:nvPr/>
          </p:nvSpPr>
          <p:spPr>
            <a:xfrm rot="8437788">
              <a:off x="2138839" y="3099812"/>
              <a:ext cx="171200" cy="21653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87" name="오른쪽 화살표 86"/>
            <p:cNvSpPr/>
            <p:nvPr/>
          </p:nvSpPr>
          <p:spPr>
            <a:xfrm rot="2332873">
              <a:off x="2915584" y="3046572"/>
              <a:ext cx="178987" cy="14072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88" name="오른쪽 화살표 87"/>
            <p:cNvSpPr/>
            <p:nvPr/>
          </p:nvSpPr>
          <p:spPr>
            <a:xfrm rot="18196651">
              <a:off x="2827420" y="2587153"/>
              <a:ext cx="173430" cy="16247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31" name="슬라이드 번호 개체 틀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9486" y="998448"/>
            <a:ext cx="6563057" cy="79925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0416" y="588549"/>
            <a:ext cx="50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계약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농가의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교육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및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점검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528636" y="1235104"/>
            <a:ext cx="4312615" cy="817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8636" y="1352116"/>
            <a:ext cx="4312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가축전염병예방법</a:t>
            </a:r>
            <a:endParaRPr lang="en-US" altLang="ko-KR" sz="1600" b="1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2(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계약사육농가대한 방역교육 </a:t>
            </a:r>
            <a:r>
              <a:rPr lang="ko-KR" altLang="en-US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등</a:t>
            </a:r>
            <a:r>
              <a:rPr lang="en-US" altLang="ko-KR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467676" y="5554296"/>
            <a:ext cx="4312615" cy="7250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90536" y="5634284"/>
            <a:ext cx="4312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가축전염병예방법 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시행령</a:t>
            </a:r>
            <a:endParaRPr lang="en-US" altLang="ko-KR" sz="16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9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2(</a:t>
            </a:r>
            <a:r>
              <a:rPr lang="ko-KR" altLang="en-US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계약사육농가대한 방역교육 </a:t>
            </a:r>
            <a:r>
              <a:rPr lang="ko-KR" altLang="en-US" sz="16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실시 등</a:t>
            </a:r>
            <a:r>
              <a:rPr lang="en-US" altLang="ko-KR" sz="1600" b="1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23" y="2167630"/>
            <a:ext cx="6326441" cy="321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603632" y="2327256"/>
            <a:ext cx="60375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① 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「</a:t>
            </a:r>
            <a:r>
              <a:rPr lang="ko-KR" altLang="en-US" sz="1400" dirty="0" err="1"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축산계열화사업에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관한 법률」 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2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조</a:t>
            </a: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5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호에 따른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라 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는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같은 법 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조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호에 따른 계약사육농가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계약사육농가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라 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에 대하여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농림축산식품부령으로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정하는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바에 따라 방역교육을 실시하여야 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②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계약사육농가와 사육계약을 체결하고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사료 등 사육자재의 전부 또는 일부를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무상공급하는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축산계열화사업자만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해당한다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는 계약사육농가에 대하여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농림축산식품부령으로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정하는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바에 따라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17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조의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6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항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에 따른 방역기준 준수에 관한 사항을 점검하여야 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③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항에 따라 방역교육을 실시하거나 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항에 따라 방역기준 준수에 관한 사항을 점검한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축산계열화사업자는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그 교육실시 및 점검 결과를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농림축산식품부령으로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hlinkClick r:id="" action="ppaction://hlinkfile" tooltip="팝업으로 이동"/>
              </a:rPr>
              <a:t> 정하는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바에 따라 계약사육농가의 소재지를 관할하는 시장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군수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구청장에게 통지하여야 한다</a:t>
            </a:r>
            <a:r>
              <a:rPr lang="en-US" altLang="ko-KR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 [</a:t>
            </a:r>
            <a:r>
              <a:rPr lang="ko-KR" altLang="en-US" sz="1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본조신설</a:t>
            </a:r>
            <a:r>
              <a:rPr lang="ko-KR" altLang="en-US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2015.6.22.]</a:t>
            </a:r>
            <a:endParaRPr lang="en-US" altLang="ko-KR" sz="1400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30" y="6384843"/>
            <a:ext cx="6363965" cy="252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623140" y="6490259"/>
            <a:ext cx="60357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가축질병 위기관리 매뉴얼</a:t>
            </a:r>
          </a:p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차단방역 및 소독시설 설치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운영 방법</a:t>
            </a:r>
          </a:p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구제역 또는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고병원성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조류인플루엔자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임상예찰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및 신고 방법</a:t>
            </a:r>
          </a:p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4.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외국인근로자가 준수하여야 할 방역수칙</a:t>
            </a:r>
          </a:p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5.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구제역 백신 접종 방법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우제류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계약사육농가만 해당한다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6.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그 밖에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농림축산식품부장관이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필요하다고 정하여 고시한 </a:t>
            </a:r>
            <a:r>
              <a:rPr lang="ko-KR" altLang="en-US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사항</a:t>
            </a:r>
            <a:endParaRPr lang="en-US" altLang="ko-KR" sz="1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endParaRPr lang="ko-KR" altLang="en-US" sz="1400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fontAlgn="base"/>
            <a:r>
              <a:rPr lang="ko-KR" altLang="en-US" sz="1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☞ 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항에도 불구하고 계약사육농가가 「축산법」 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33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항에 따라 지정된 교육운영기관에서 교육과정을 이수한 경우 </a:t>
            </a:r>
            <a:r>
              <a:rPr lang="ko-KR" altLang="en-US" sz="1400" dirty="0" err="1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축산계열화사업자가</a:t>
            </a:r>
            <a:r>
              <a:rPr lang="ko-KR" altLang="en-US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계약사육농가에 대하여 해당 연도의 교육을 실시한 것으로 본다</a:t>
            </a:r>
            <a:r>
              <a:rPr lang="en-US" altLang="ko-KR" sz="1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8960835"/>
              </p:ext>
            </p:extLst>
          </p:nvPr>
        </p:nvGraphicFramePr>
        <p:xfrm>
          <a:off x="615400" y="87275"/>
          <a:ext cx="5393514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93514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슬라이드 번호 개체 틀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3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70416" y="588549"/>
            <a:ext cx="50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계약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농가의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교육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및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점검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7722" y="1200641"/>
            <a:ext cx="6243145" cy="3439583"/>
            <a:chOff x="1126232" y="1630388"/>
            <a:chExt cx="3280532" cy="2579687"/>
          </a:xfrm>
        </p:grpSpPr>
        <p:sp>
          <p:nvSpPr>
            <p:cNvPr id="7" name="오른쪽 화살표 6"/>
            <p:cNvSpPr/>
            <p:nvPr/>
          </p:nvSpPr>
          <p:spPr>
            <a:xfrm>
              <a:off x="2282601" y="1984276"/>
              <a:ext cx="576064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0" name="오른쪽 화살표 9"/>
            <p:cNvSpPr/>
            <p:nvPr/>
          </p:nvSpPr>
          <p:spPr>
            <a:xfrm rot="10800000">
              <a:off x="2282602" y="3429000"/>
              <a:ext cx="576064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824857" y="1630388"/>
              <a:ext cx="1143000" cy="1141413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z="10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1126232" y="1630388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sz="10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826445" y="1863874"/>
              <a:ext cx="11382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방역교육</a:t>
              </a:r>
              <a:endParaRPr kumimoji="1" lang="en-US" altLang="ko-KR" sz="1400" b="1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실시</a:t>
              </a:r>
              <a:endParaRPr kumimoji="1" lang="ko-KR" altLang="ko-KR" sz="1400" b="1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127820" y="1863874"/>
              <a:ext cx="11414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방역교육</a:t>
              </a:r>
              <a:endParaRPr kumimoji="1"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자료작성</a:t>
              </a:r>
              <a:endParaRPr kumimoji="1" lang="ko-KR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2823271" y="3068663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sz="10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834131" y="3246278"/>
              <a:ext cx="1141413" cy="796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시장</a:t>
              </a:r>
              <a:r>
                <a:rPr lang="en-US" altLang="ko-KR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·</a:t>
              </a:r>
              <a:r>
                <a:rPr lang="ko-KR" altLang="en-US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군수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·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b="1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구청장 보고</a:t>
              </a:r>
              <a:endPara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(7</a:t>
              </a:r>
              <a:r>
                <a:rPr kumimoji="1" lang="ko-KR" altLang="en-US" sz="1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일이내</a:t>
              </a:r>
              <a:r>
                <a:rPr kumimoji="1" lang="en-US" altLang="ko-KR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)</a:t>
              </a:r>
              <a:endParaRPr kumimoji="1" lang="ko-KR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1127820" y="3067075"/>
              <a:ext cx="1143000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z="10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129407" y="3302149"/>
              <a:ext cx="11382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분기별</a:t>
              </a:r>
              <a:endParaRPr kumimoji="1" lang="en-US" altLang="ko-KR" sz="1400" b="1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1</a:t>
              </a:r>
              <a:r>
                <a:rPr kumimoji="1" lang="ko-KR" altLang="en-US" sz="1400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회 </a:t>
              </a:r>
              <a:r>
                <a:rPr kumimoji="1" lang="ko-KR" altLang="en-US" sz="1400" b="1" dirty="0" smtClean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실시</a:t>
              </a:r>
              <a:endParaRPr kumimoji="1" lang="ko-KR" altLang="ko-KR" sz="1400" b="1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 rot="3257424">
              <a:off x="3496375" y="2457977"/>
              <a:ext cx="958337" cy="862440"/>
            </a:xfrm>
            <a:custGeom>
              <a:avLst/>
              <a:gdLst>
                <a:gd name="G0" fmla="+- -16630 0 0"/>
                <a:gd name="G1" fmla="+- -9154518 0 0"/>
                <a:gd name="G2" fmla="+- -16630 0 -9154518"/>
                <a:gd name="G3" fmla="+- 10800 0 0"/>
                <a:gd name="G4" fmla="+- 0 0 -16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19 0 0"/>
                <a:gd name="G9" fmla="+- 0 0 -9154518"/>
                <a:gd name="G10" fmla="+- 5419 0 2700"/>
                <a:gd name="G11" fmla="cos G10 -16630"/>
                <a:gd name="G12" fmla="sin G10 -16630"/>
                <a:gd name="G13" fmla="cos 13500 -16630"/>
                <a:gd name="G14" fmla="sin 13500 -16630"/>
                <a:gd name="G15" fmla="+- G11 10800 0"/>
                <a:gd name="G16" fmla="+- G12 10800 0"/>
                <a:gd name="G17" fmla="+- G13 10800 0"/>
                <a:gd name="G18" fmla="+- G14 10800 0"/>
                <a:gd name="G19" fmla="*/ 5419 1 2"/>
                <a:gd name="G20" fmla="+- G19 5400 0"/>
                <a:gd name="G21" fmla="cos G20 -16630"/>
                <a:gd name="G22" fmla="sin G20 -16630"/>
                <a:gd name="G23" fmla="+- G21 10800 0"/>
                <a:gd name="G24" fmla="+- G12 G23 G22"/>
                <a:gd name="G25" fmla="+- G22 G23 G11"/>
                <a:gd name="G26" fmla="cos 10800 -16630"/>
                <a:gd name="G27" fmla="sin 10800 -16630"/>
                <a:gd name="G28" fmla="cos 5419 -16630"/>
                <a:gd name="G29" fmla="sin 5419 -16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154518"/>
                <a:gd name="G36" fmla="sin G34 -9154518"/>
                <a:gd name="G37" fmla="+/ -9154518 -16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19 G39"/>
                <a:gd name="G43" fmla="sin 54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499 w 21600"/>
                <a:gd name="T5" fmla="*/ 653 h 21600"/>
                <a:gd name="T6" fmla="*/ 4615 w 21600"/>
                <a:gd name="T7" fmla="*/ 5553 h 21600"/>
                <a:gd name="T8" fmla="*/ 12656 w 21600"/>
                <a:gd name="T9" fmla="*/ 5708 h 21600"/>
                <a:gd name="T10" fmla="*/ 24299 w 21600"/>
                <a:gd name="T11" fmla="*/ 10740 h 21600"/>
                <a:gd name="T12" fmla="*/ 18932 w 21600"/>
                <a:gd name="T13" fmla="*/ 16155 h 21600"/>
                <a:gd name="T14" fmla="*/ 13518 w 21600"/>
                <a:gd name="T15" fmla="*/ 1078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47764" y="5413814"/>
            <a:ext cx="6285378" cy="3439583"/>
            <a:chOff x="1126232" y="1630388"/>
            <a:chExt cx="3338987" cy="2579687"/>
          </a:xfrm>
        </p:grpSpPr>
        <p:sp>
          <p:nvSpPr>
            <p:cNvPr id="61" name="오른쪽 화살표 60"/>
            <p:cNvSpPr/>
            <p:nvPr/>
          </p:nvSpPr>
          <p:spPr>
            <a:xfrm>
              <a:off x="2282601" y="1988840"/>
              <a:ext cx="576064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2" name="오른쪽 화살표 61"/>
            <p:cNvSpPr/>
            <p:nvPr/>
          </p:nvSpPr>
          <p:spPr>
            <a:xfrm rot="10800000">
              <a:off x="2282602" y="3429000"/>
              <a:ext cx="576064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3" name="Oval 4"/>
            <p:cNvSpPr>
              <a:spLocks noChangeArrowheads="1"/>
            </p:cNvSpPr>
            <p:nvPr/>
          </p:nvSpPr>
          <p:spPr bwMode="auto">
            <a:xfrm>
              <a:off x="2824857" y="1630388"/>
              <a:ext cx="1143000" cy="1141413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z="10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1126232" y="1630388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sz="10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2826445" y="1863874"/>
              <a:ext cx="11382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방역기준</a:t>
              </a:r>
              <a:endParaRPr kumimoji="1" lang="en-US" altLang="ko-KR" sz="1400" b="1" dirty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준수점검</a:t>
              </a:r>
              <a:endParaRPr kumimoji="1" lang="ko-KR" altLang="ko-KR" sz="1400" b="1" dirty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127820" y="1863874"/>
              <a:ext cx="11414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방역기준서</a:t>
              </a:r>
              <a:endParaRPr kumimoji="1"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작성</a:t>
              </a:r>
              <a:endParaRPr kumimoji="1" lang="ko-KR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2823270" y="3068663"/>
              <a:ext cx="1146175" cy="11398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sz="10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auto">
            <a:xfrm>
              <a:off x="2834131" y="3246278"/>
              <a:ext cx="1141413" cy="796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시장</a:t>
              </a:r>
              <a:r>
                <a:rPr lang="en-US" altLang="ko-KR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·</a:t>
              </a:r>
              <a:r>
                <a:rPr lang="ko-KR" altLang="en-US" sz="1400" b="1" dirty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군수</a:t>
              </a:r>
              <a:r>
                <a:rPr lang="en-US" altLang="ko-KR" sz="1400" b="1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·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b="1" dirty="0" smtClean="0">
                  <a:solidFill>
                    <a:prstClr val="black"/>
                  </a:solidFill>
                  <a:latin typeface="바탕" pitchFamily="18" charset="-127"/>
                  <a:ea typeface="바탕" pitchFamily="18" charset="-127"/>
                </a:rPr>
                <a:t>구청장 보고</a:t>
              </a:r>
              <a:endParaRPr lang="en-US" altLang="ko-KR" sz="1400" b="1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(7</a:t>
              </a:r>
              <a:r>
                <a:rPr kumimoji="1" lang="ko-KR" altLang="en-US" sz="1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일이내</a:t>
              </a:r>
              <a:r>
                <a:rPr kumimoji="1" lang="en-US" altLang="ko-KR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바탕" pitchFamily="18" charset="-127"/>
                  <a:ea typeface="바탕" pitchFamily="18" charset="-127"/>
                </a:rPr>
                <a:t>)</a:t>
              </a:r>
              <a:endParaRPr kumimoji="1" lang="ko-KR" altLang="ko-K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auto">
            <a:xfrm>
              <a:off x="1127820" y="3067075"/>
              <a:ext cx="1143000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sz="1000" dirty="0" smtClean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1129407" y="3302149"/>
              <a:ext cx="11382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분기별</a:t>
              </a:r>
              <a:endParaRPr kumimoji="1" lang="en-US" altLang="ko-KR" sz="1400" b="1" dirty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1</a:t>
              </a:r>
              <a:r>
                <a:rPr kumimoji="1" lang="ko-KR" altLang="en-US" sz="1400" dirty="0">
                  <a:solidFill>
                    <a:prstClr val="white"/>
                  </a:solidFill>
                  <a:latin typeface="바탕" pitchFamily="18" charset="-127"/>
                  <a:ea typeface="바탕" pitchFamily="18" charset="-127"/>
                </a:rPr>
                <a:t>회 실시</a:t>
              </a:r>
              <a:endParaRPr kumimoji="1" lang="ko-KR" altLang="ko-KR" sz="1400" dirty="0">
                <a:solidFill>
                  <a:prstClr val="white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71" name="AutoShape 21"/>
            <p:cNvSpPr>
              <a:spLocks noChangeArrowheads="1"/>
            </p:cNvSpPr>
            <p:nvPr/>
          </p:nvSpPr>
          <p:spPr bwMode="auto">
            <a:xfrm rot="3257424">
              <a:off x="3566431" y="2466718"/>
              <a:ext cx="926440" cy="871137"/>
            </a:xfrm>
            <a:custGeom>
              <a:avLst/>
              <a:gdLst>
                <a:gd name="G0" fmla="+- -16630 0 0"/>
                <a:gd name="G1" fmla="+- -9154518 0 0"/>
                <a:gd name="G2" fmla="+- -16630 0 -9154518"/>
                <a:gd name="G3" fmla="+- 10800 0 0"/>
                <a:gd name="G4" fmla="+- 0 0 -1663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19 0 0"/>
                <a:gd name="G9" fmla="+- 0 0 -9154518"/>
                <a:gd name="G10" fmla="+- 5419 0 2700"/>
                <a:gd name="G11" fmla="cos G10 -16630"/>
                <a:gd name="G12" fmla="sin G10 -16630"/>
                <a:gd name="G13" fmla="cos 13500 -16630"/>
                <a:gd name="G14" fmla="sin 13500 -16630"/>
                <a:gd name="G15" fmla="+- G11 10800 0"/>
                <a:gd name="G16" fmla="+- G12 10800 0"/>
                <a:gd name="G17" fmla="+- G13 10800 0"/>
                <a:gd name="G18" fmla="+- G14 10800 0"/>
                <a:gd name="G19" fmla="*/ 5419 1 2"/>
                <a:gd name="G20" fmla="+- G19 5400 0"/>
                <a:gd name="G21" fmla="cos G20 -16630"/>
                <a:gd name="G22" fmla="sin G20 -16630"/>
                <a:gd name="G23" fmla="+- G21 10800 0"/>
                <a:gd name="G24" fmla="+- G12 G23 G22"/>
                <a:gd name="G25" fmla="+- G22 G23 G11"/>
                <a:gd name="G26" fmla="cos 10800 -16630"/>
                <a:gd name="G27" fmla="sin 10800 -16630"/>
                <a:gd name="G28" fmla="cos 5419 -16630"/>
                <a:gd name="G29" fmla="sin 5419 -1663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154518"/>
                <a:gd name="G36" fmla="sin G34 -9154518"/>
                <a:gd name="G37" fmla="+/ -9154518 -1663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19 G39"/>
                <a:gd name="G43" fmla="sin 541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499 w 21600"/>
                <a:gd name="T5" fmla="*/ 653 h 21600"/>
                <a:gd name="T6" fmla="*/ 4615 w 21600"/>
                <a:gd name="T7" fmla="*/ 5553 h 21600"/>
                <a:gd name="T8" fmla="*/ 12656 w 21600"/>
                <a:gd name="T9" fmla="*/ 5708 h 21600"/>
                <a:gd name="T10" fmla="*/ 24299 w 21600"/>
                <a:gd name="T11" fmla="*/ 10740 h 21600"/>
                <a:gd name="T12" fmla="*/ 18932 w 21600"/>
                <a:gd name="T13" fmla="*/ 16155 h 21600"/>
                <a:gd name="T14" fmla="*/ 13518 w 21600"/>
                <a:gd name="T15" fmla="*/ 1078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18" y="10776"/>
                  </a:moveTo>
                  <a:cubicBezTo>
                    <a:pt x="16205" y="7792"/>
                    <a:pt x="13783" y="5381"/>
                    <a:pt x="10800" y="5381"/>
                  </a:cubicBezTo>
                  <a:cubicBezTo>
                    <a:pt x="9208" y="5380"/>
                    <a:pt x="7697" y="6080"/>
                    <a:pt x="6667" y="7294"/>
                  </a:cubicBezTo>
                  <a:lnTo>
                    <a:pt x="2564" y="3812"/>
                  </a:lnTo>
                  <a:cubicBezTo>
                    <a:pt x="4616" y="1394"/>
                    <a:pt x="7628" y="-1"/>
                    <a:pt x="10800" y="0"/>
                  </a:cubicBezTo>
                  <a:cubicBezTo>
                    <a:pt x="16746" y="0"/>
                    <a:pt x="21573" y="4806"/>
                    <a:pt x="21599" y="10752"/>
                  </a:cubicBezTo>
                  <a:lnTo>
                    <a:pt x="24299" y="10740"/>
                  </a:lnTo>
                  <a:lnTo>
                    <a:pt x="18932" y="16155"/>
                  </a:lnTo>
                  <a:lnTo>
                    <a:pt x="13518" y="10787"/>
                  </a:lnTo>
                  <a:lnTo>
                    <a:pt x="16218" y="107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513530"/>
              </p:ext>
            </p:extLst>
          </p:nvPr>
        </p:nvGraphicFramePr>
        <p:xfrm>
          <a:off x="615400" y="87275"/>
          <a:ext cx="5393514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93514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슬라이드 번호 개체 틀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6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1218" y="598089"/>
            <a:ext cx="500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계열화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사업자 현황 작성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양식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9"/>
            <a:ext cx="3930009" cy="408981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" y="1100517"/>
            <a:ext cx="6675120" cy="7528476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0054777"/>
              </p:ext>
            </p:extLst>
          </p:nvPr>
        </p:nvGraphicFramePr>
        <p:xfrm>
          <a:off x="615400" y="87275"/>
          <a:ext cx="4437695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37695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43936" y="637899"/>
            <a:ext cx="50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3-2. 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계열농가 방역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관리 체크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리스트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9"/>
            <a:ext cx="3930009" cy="408981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8938"/>
            <a:ext cx="6858000" cy="806506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579511"/>
              </p:ext>
            </p:extLst>
          </p:nvPr>
        </p:nvGraphicFramePr>
        <p:xfrm>
          <a:off x="615400" y="87275"/>
          <a:ext cx="4437695" cy="4267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37695"/>
              </a:tblGrid>
              <a:tr h="296855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Arial Unicode MS" pitchFamily="50" charset="-127"/>
                        </a:rPr>
                        <a:t> 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계열화사업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1883033" y="6933037"/>
            <a:ext cx="3377140" cy="9482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</a:t>
            </a:r>
            <a:r>
              <a:rPr lang="en-US" altLang="ko-K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한국오리협회</a:t>
            </a:r>
            <a:endParaRPr lang="en-US" altLang="ko-K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오리자조금관리위원</a:t>
            </a:r>
            <a:r>
              <a:rPr lang="ko-KR" alt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</a:t>
            </a:r>
            <a:endParaRPr lang="ko-KR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Rectangle 3"/>
          <p:cNvSpPr txBox="1">
            <a:spLocks/>
          </p:cNvSpPr>
          <p:nvPr/>
        </p:nvSpPr>
        <p:spPr>
          <a:xfrm>
            <a:off x="807720" y="2835804"/>
            <a:ext cx="5527766" cy="8937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o-KR" altLang="en-US" sz="4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오리 농가 교육 교재</a:t>
            </a:r>
            <a:endParaRPr lang="ko-KR" altLang="en-US" sz="4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452562" y="1851924"/>
            <a:ext cx="4806554" cy="624417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소독제 선택과 사용요령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642938" y="1851923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3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239486" y="2768445"/>
            <a:ext cx="6278649" cy="5181084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소독의 기본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소독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대상별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방법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3.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소독제 종류 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4.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겨울철 사용 시 주의사항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5. </a:t>
            </a:r>
            <a:r>
              <a:rPr lang="ko-KR" altLang="en-US" sz="2400" dirty="0" err="1" smtClean="0">
                <a:latin typeface="바탕" pitchFamily="18" charset="-127"/>
                <a:ea typeface="바탕" pitchFamily="18" charset="-127"/>
              </a:rPr>
              <a:t>발판소독조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운용 방법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6.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소독제의 사용조건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7.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소독제의 적용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8.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소독제의 표시사항 확인방법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9.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소독제의 기타 권고사항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0071" y="578967"/>
            <a:ext cx="50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3-1</a:t>
            </a: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소독의 기본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pic>
        <p:nvPicPr>
          <p:cNvPr id="1025" name="_x362521304" descr="EMB0000173c1f2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75" y="1134309"/>
            <a:ext cx="6535638" cy="788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680279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7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0094" y="558222"/>
            <a:ext cx="504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대상별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방법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84" y="1032057"/>
            <a:ext cx="6706996" cy="8005817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3545994"/>
              </p:ext>
            </p:extLst>
          </p:nvPr>
        </p:nvGraphicFramePr>
        <p:xfrm>
          <a:off x="567370" y="78487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7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68246" y="560876"/>
            <a:ext cx="49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3-3.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 종류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2049" name="_x363913464" descr="EMB0000173c1f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37" y="1085598"/>
            <a:ext cx="6532837" cy="77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22454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25955" y="630217"/>
            <a:ext cx="502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3-4.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겨울철 사용 시 주의 사항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7249" y="1237680"/>
            <a:ext cx="6806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3073" name="_x364697544" descr="EMB0000173c1f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64" y="1050395"/>
            <a:ext cx="6590299" cy="77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5213318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9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5052" y="634157"/>
            <a:ext cx="509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3-5. </a:t>
            </a:r>
            <a:r>
              <a:rPr lang="ko-KR" altLang="en-US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발판 </a:t>
            </a:r>
            <a:r>
              <a:rPr lang="ko-KR" altLang="en-US" dirty="0" err="1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소독조</a:t>
            </a:r>
            <a:r>
              <a:rPr lang="ko-KR" altLang="en-US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 운용방법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7250" y="1253584"/>
            <a:ext cx="11611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4097" name="_x364697704" descr="EMB0000173c1f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61" y="1078242"/>
            <a:ext cx="6663239" cy="78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4101156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5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43547" y="633904"/>
            <a:ext cx="499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3-6.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사용 조건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5121" name="_x363137536" descr="EMB0000173c1f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40" y="1044169"/>
            <a:ext cx="6639255" cy="78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752405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2762" y="642772"/>
            <a:ext cx="496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3-7.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적용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7248" y="1576908"/>
            <a:ext cx="5143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6145" name="_x363137616" descr="EMB0000173c1f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8" y="992622"/>
            <a:ext cx="6742481" cy="80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2186214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슬라이드 번호 개체 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5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7579" y="586894"/>
            <a:ext cx="50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3-8.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표시사항 확인방법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627625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27" y="1270263"/>
            <a:ext cx="6462913" cy="37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0952" y="1933124"/>
            <a:ext cx="60768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소독제의 계열 확인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!</a:t>
            </a: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소독대상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대상 병원체 확인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!</a:t>
            </a: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용법 및 희석방법 확인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!</a:t>
            </a:r>
          </a:p>
          <a:p>
            <a:pPr marL="285750" indent="-285750" fontAlgn="base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대상별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적정 희석배수 확인</a:t>
            </a:r>
            <a:endParaRPr lang="en-US" altLang="ko-KR" sz="1400" b="1" dirty="0"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7579" y="586894"/>
            <a:ext cx="50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3-8.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표시사항 확인방법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133615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138565" y="1047564"/>
            <a:ext cx="6577921" cy="648072"/>
          </a:xfrm>
          <a:prstGeom prst="round2Diag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9"/>
          <p:cNvSpPr txBox="1"/>
          <p:nvPr/>
        </p:nvSpPr>
        <p:spPr>
          <a:xfrm>
            <a:off x="233827" y="1118646"/>
            <a:ext cx="639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소독제 뒷면의 표시사항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설명서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을 필독 후 사용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!</a:t>
            </a: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38565" y="1876124"/>
            <a:ext cx="2702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000" b="1" dirty="0" smtClean="0"/>
              <a:t>◈ 소독제 앞면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예시</a:t>
            </a:r>
            <a:r>
              <a:rPr lang="en-US" altLang="ko-KR" sz="2000" b="1" dirty="0" smtClean="0"/>
              <a:t>)</a:t>
            </a:r>
          </a:p>
          <a:p>
            <a:pPr algn="just"/>
            <a:endParaRPr lang="ko-KR" altLang="en-US" sz="1400" b="1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202398" y="2491677"/>
            <a:ext cx="2867373" cy="4551403"/>
            <a:chOff x="683567" y="1181853"/>
            <a:chExt cx="3384376" cy="4551403"/>
          </a:xfrm>
        </p:grpSpPr>
        <p:pic>
          <p:nvPicPr>
            <p:cNvPr id="15" name="Picture 4" descr="C:\Users\USER\Desktop\Invalid Subject\Invalid Subject.zipasdasd\20160119_105225.jpg"/>
            <p:cNvPicPr>
              <a:picLocks noChangeAspect="1" noChangeArrowheads="1"/>
            </p:cNvPicPr>
            <p:nvPr/>
          </p:nvPicPr>
          <p:blipFill>
            <a:blip r:embed="rId2" cstate="print"/>
            <a:srcRect l="14122" t="2813" r="12359"/>
            <a:stretch>
              <a:fillRect/>
            </a:stretch>
          </p:blipFill>
          <p:spPr bwMode="auto">
            <a:xfrm rot="5400000">
              <a:off x="100053" y="1765367"/>
              <a:ext cx="4551403" cy="3384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직사각형 15"/>
            <p:cNvSpPr/>
            <p:nvPr/>
          </p:nvSpPr>
          <p:spPr>
            <a:xfrm>
              <a:off x="755576" y="1484784"/>
              <a:ext cx="2376264" cy="11521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289277" y="2491678"/>
            <a:ext cx="3240361" cy="4583595"/>
            <a:chOff x="5148062" y="1094893"/>
            <a:chExt cx="3240361" cy="4583595"/>
          </a:xfrm>
        </p:grpSpPr>
        <p:pic>
          <p:nvPicPr>
            <p:cNvPr id="18" name="Picture 5" descr="C:\Users\USER\Desktop\Invalid Subject\Invalid Subject.zipasdasd\20160119_105237.jpg"/>
            <p:cNvPicPr>
              <a:picLocks noChangeAspect="1" noChangeArrowheads="1"/>
            </p:cNvPicPr>
            <p:nvPr/>
          </p:nvPicPr>
          <p:blipFill>
            <a:blip r:embed="rId3" cstate="print"/>
            <a:srcRect l="6987" r="13446"/>
            <a:stretch>
              <a:fillRect/>
            </a:stretch>
          </p:blipFill>
          <p:spPr bwMode="auto">
            <a:xfrm rot="5400000">
              <a:off x="4476445" y="1766510"/>
              <a:ext cx="4583595" cy="3240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직사각형 18"/>
            <p:cNvSpPr/>
            <p:nvPr/>
          </p:nvSpPr>
          <p:spPr>
            <a:xfrm>
              <a:off x="6142459" y="1499641"/>
              <a:ext cx="1224136" cy="38861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92080" y="5301209"/>
              <a:ext cx="1224136" cy="288032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1" name="TextBox 5"/>
          <p:cNvSpPr txBox="1"/>
          <p:nvPr/>
        </p:nvSpPr>
        <p:spPr>
          <a:xfrm>
            <a:off x="3276737" y="1858592"/>
            <a:ext cx="2702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000" b="1" dirty="0" smtClean="0"/>
              <a:t>◈ 소독제 뒷면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예시</a:t>
            </a:r>
            <a:r>
              <a:rPr lang="en-US" altLang="ko-KR" sz="2000" b="1" dirty="0" smtClean="0"/>
              <a:t>)</a:t>
            </a:r>
          </a:p>
          <a:p>
            <a:pPr algn="just"/>
            <a:endParaRPr lang="ko-KR" alt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1361122" y="1766087"/>
            <a:ext cx="4806554" cy="624416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오리농가행동강령</a:t>
            </a:r>
            <a:r>
              <a:rPr kumimoji="0"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---------5</a:t>
            </a:r>
            <a:endParaRPr lang="ko-KR" altLang="en-US" sz="2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551498" y="1766088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1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gray">
          <a:xfrm>
            <a:off x="1361122" y="2727054"/>
            <a:ext cx="4806554" cy="624416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농가 관련사항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------------ 6</a:t>
            </a:r>
            <a:endParaRPr lang="ko-KR" altLang="en-US" sz="2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gray">
          <a:xfrm>
            <a:off x="551498" y="2727054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2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1361122" y="4646870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소독제 선택과 </a:t>
            </a:r>
            <a:r>
              <a:rPr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사용요령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 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30</a:t>
            </a:r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gray">
          <a:xfrm>
            <a:off x="551498" y="4646870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4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1361122" y="3685904"/>
            <a:ext cx="4806554" cy="624417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계열화사업</a:t>
            </a:r>
            <a:r>
              <a:rPr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관련사항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------ 23</a:t>
            </a:r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551498" y="3685904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136" y="83186"/>
            <a:ext cx="2134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gray">
          <a:xfrm>
            <a:off x="1368742" y="5622230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무허가축사 </a:t>
            </a:r>
            <a:r>
              <a:rPr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개선대책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  </a:t>
            </a:r>
            <a:r>
              <a:rPr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43</a:t>
            </a:r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559118" y="5622230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5</a:t>
            </a:r>
            <a:endParaRPr kumimoji="0" lang="en-US" altLang="ko-KR" sz="32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1361122" y="6525745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축산관련 법령 발췌</a:t>
            </a:r>
            <a:r>
              <a:rPr kumimoji="0"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-------</a:t>
            </a:r>
            <a:r>
              <a:rPr kumimoji="0"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59</a:t>
            </a:r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551498" y="6525745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6</a:t>
            </a:r>
            <a:endParaRPr kumimoji="0" lang="en-US" altLang="ko-KR" sz="32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1342072" y="7398235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오리농가 </a:t>
            </a:r>
            <a:r>
              <a:rPr kumimoji="0" lang="ko-KR" altLang="en-US" sz="2400" dirty="0" err="1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자가진단표</a:t>
            </a:r>
            <a:r>
              <a:rPr kumimoji="0"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------</a:t>
            </a:r>
            <a:r>
              <a:rPr kumimoji="0" lang="en-US" altLang="ko-KR" sz="24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76</a:t>
            </a:r>
            <a:endParaRPr lang="ko-KR" altLang="en-US" sz="1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gray">
          <a:xfrm>
            <a:off x="532448" y="7398235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7</a:t>
            </a:r>
            <a:endParaRPr kumimoji="0" lang="en-US" altLang="ko-KR" sz="32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7579" y="586894"/>
            <a:ext cx="50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3-8.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표시사항 확인방법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0811121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26467" y="1131764"/>
            <a:ext cx="5410291" cy="36009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ko-KR" altLang="en-US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□ 원료약품 및 분량 </a:t>
            </a:r>
            <a:r>
              <a:rPr lang="en-US" altLang="ko-KR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본제</a:t>
            </a:r>
            <a:r>
              <a:rPr lang="en-US" altLang="ko-KR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 1KG </a:t>
            </a:r>
            <a:r>
              <a:rPr lang="ko-KR" altLang="en-US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중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u="sng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모노퍼설페이트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화합물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100" b="1" u="sng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Monopersulfate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compound=Triple </a:t>
            </a:r>
            <a:r>
              <a:rPr lang="en-US" altLang="ko-KR" sz="1100" b="1" u="sng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sult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------500g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염화나트륨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(Sodium chloride)--------------------------------15g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사과산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100" b="1" u="sng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Mallic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acid)--------------------------------------100g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설파민산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en-US" altLang="ko-KR" sz="1100" b="1" dirty="0" err="1" smtClean="0">
                <a:latin typeface="바탕" pitchFamily="18" charset="-127"/>
                <a:ea typeface="바탕" pitchFamily="18" charset="-127"/>
              </a:rPr>
              <a:t>Sulphamic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acid)----------------------------------50g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헥사메타인산나트륨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(Sodium </a:t>
            </a:r>
            <a:r>
              <a:rPr lang="en-US" altLang="ko-KR" sz="1100" b="1" dirty="0" err="1" smtClean="0">
                <a:latin typeface="바탕" pitchFamily="18" charset="-127"/>
                <a:ea typeface="바탕" pitchFamily="18" charset="-127"/>
              </a:rPr>
              <a:t>hexametaphosphate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)----------------181g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도데실벤젠설폰산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 나트륨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(Sodium Dodecyl benzene </a:t>
            </a:r>
            <a:r>
              <a:rPr lang="en-US" altLang="ko-KR" sz="1100" b="1" dirty="0" err="1" smtClean="0">
                <a:latin typeface="바탕" pitchFamily="18" charset="-127"/>
                <a:ea typeface="바탕" pitchFamily="18" charset="-127"/>
              </a:rPr>
              <a:t>sulphonic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acid</a:t>
            </a:r>
            <a:r>
              <a:rPr lang="en-US" altLang="ko-KR" sz="1100" b="1" dirty="0">
                <a:latin typeface="바탕" pitchFamily="18" charset="-127"/>
                <a:ea typeface="바탕" pitchFamily="18" charset="-127"/>
              </a:rPr>
              <a:t>)- 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--50g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레몬향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(Perfume lemon oil)---------------------------------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적량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식용색소 적색 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호 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(Food red No.2)---------------------------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적량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◈ 주성분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삼종염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+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사과산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-&gt; </a:t>
            </a:r>
            <a:r>
              <a:rPr lang="ko-KR" altLang="en-US" sz="1400" b="1" u="sng" dirty="0" smtClean="0">
                <a:solidFill>
                  <a:srgbClr val="0000CC"/>
                </a:solidFill>
                <a:latin typeface="바탕" pitchFamily="18" charset="-127"/>
                <a:ea typeface="바탕" pitchFamily="18" charset="-127"/>
              </a:rPr>
              <a:t>산화제 계열 소독제</a:t>
            </a: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u="sng" dirty="0" err="1" smtClean="0">
                <a:latin typeface="바탕" pitchFamily="18" charset="-127"/>
                <a:ea typeface="바탕" pitchFamily="18" charset="-127"/>
              </a:rPr>
              <a:t>산소계</a:t>
            </a: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)</a:t>
            </a:r>
            <a:endParaRPr lang="en-US" altLang="ko-KR" sz="1100" b="1" u="sng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726466" y="4923444"/>
            <a:ext cx="5410291" cy="350865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ko-KR" altLang="en-US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□ 효능 및 효과</a:t>
            </a:r>
            <a:endParaRPr lang="en-US" altLang="ko-KR" sz="1200" b="1" dirty="0" smtClean="0">
              <a:solidFill>
                <a:srgbClr val="0070C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축사 내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외부의 세척 및 살균소독 효과</a:t>
            </a:r>
            <a:endParaRPr lang="en-US" altLang="ko-KR" sz="1100" b="1" u="sng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  -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양돈장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양계장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우사 내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외부의 세척 및 살균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각종 축산기구의 세척 및 살균소독 효과</a:t>
            </a:r>
            <a:endParaRPr lang="en-US" altLang="ko-KR" sz="1100" b="1" u="sng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 -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급수관 및 급수 탱크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급이기 등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본제에 감수성이 있는 다음 미생물의 살멸 효과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1)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살바이러스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효과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구제역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돼지열병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뉴캣슬병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돼지생식기호흡기 증후군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                      </a:t>
            </a: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                         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조류인플루엔자</a:t>
            </a:r>
            <a:endParaRPr lang="en-US" altLang="ko-KR" sz="1100" b="1" u="sng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2)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살균효과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살모넬라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감염증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블루셀라병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마이코박테리움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클로스트리디움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3)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살곰팡이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피부진균증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7579" y="586894"/>
            <a:ext cx="50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3-8.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표시사항 확인방법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011094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707780" y="1131764"/>
            <a:ext cx="5004048" cy="350865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ko-KR" altLang="en-US" sz="1200" b="1" dirty="0" smtClean="0">
                <a:solidFill>
                  <a:srgbClr val="0070C0"/>
                </a:solidFill>
                <a:latin typeface="바탕" pitchFamily="18" charset="-127"/>
                <a:ea typeface="바탕" pitchFamily="18" charset="-127"/>
              </a:rPr>
              <a:t>□ 용법 및 용량</a:t>
            </a:r>
            <a:endParaRPr lang="en-US" altLang="ko-KR" sz="1200" b="1" dirty="0" smtClean="0">
              <a:solidFill>
                <a:srgbClr val="0070C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소독대상물에 대하여 철저히 세척한 후 다음과 같이 소독을 실시한다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축사 내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외부 소독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m</a:t>
            </a:r>
            <a:r>
              <a:rPr lang="en-US" altLang="ko-KR" sz="1100" b="1" baseline="30000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당 희석액 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200~300ml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를 모든 표면이 충분히 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    적셔지도록 분무한다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축사기구의 세척 및 소독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분무대상 기구가 </a:t>
            </a:r>
            <a:r>
              <a:rPr lang="ko-KR" altLang="en-US" sz="1100" b="1" dirty="0" err="1" smtClean="0">
                <a:latin typeface="바탕" pitchFamily="18" charset="-127"/>
                <a:ea typeface="바탕" pitchFamily="18" charset="-127"/>
              </a:rPr>
              <a:t>흠벅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 젖도록 분무한다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축사공간 소독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: 100m</a:t>
            </a:r>
            <a:r>
              <a:rPr lang="en-US" altLang="ko-KR" sz="1100" b="1" baseline="300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당 희석액 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리터를 분무기로 축사공간에 고루 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저압 연무 분무 한다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희석방법</a:t>
            </a:r>
            <a:endParaRPr lang="en-US" altLang="ko-KR" sz="1100" b="1" dirty="0" smtClean="0"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1100" b="1" dirty="0" smtClean="0">
                <a:latin typeface="바탕" pitchFamily="18" charset="-127"/>
                <a:ea typeface="바탕" pitchFamily="18" charset="-127"/>
              </a:rPr>
              <a:t>예시</a:t>
            </a:r>
            <a:r>
              <a:rPr lang="en-US" altLang="ko-KR" sz="11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소독제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1kg 1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봉지를 물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100L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와 섞으면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100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배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물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200L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와 섞으면</a:t>
            </a:r>
            <a:endParaRPr lang="en-US" altLang="ko-KR" sz="1100" b="1" u="sng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   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200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배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물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300L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와 섞으면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300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배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물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1,000L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와 섞으면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1,000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배 희석됨</a:t>
            </a:r>
            <a:endParaRPr lang="en-US" altLang="ko-KR" sz="1100" b="1" u="sng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7189" t="44937" r="25943" b="15743"/>
          <a:stretch>
            <a:fillRect/>
          </a:stretch>
        </p:blipFill>
        <p:spPr bwMode="auto">
          <a:xfrm>
            <a:off x="752202" y="5112060"/>
            <a:ext cx="4896544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5"/>
          <p:cNvSpPr txBox="1"/>
          <p:nvPr/>
        </p:nvSpPr>
        <p:spPr>
          <a:xfrm>
            <a:off x="698450" y="4731402"/>
            <a:ext cx="5004048" cy="378565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ko-KR" altLang="en-US" sz="1200" b="1" dirty="0" smtClean="0">
                <a:solidFill>
                  <a:srgbClr val="0070C0"/>
                </a:solidFill>
              </a:rPr>
              <a:t>□ 용법 및 용량</a:t>
            </a: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200000"/>
              </a:lnSpc>
            </a:pPr>
            <a:endParaRPr lang="en-US" altLang="ko-KR" sz="1200" b="1" dirty="0" smtClean="0">
              <a:solidFill>
                <a:srgbClr val="0070C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282626" y="5379474"/>
            <a:ext cx="576064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70458" y="7107666"/>
            <a:ext cx="151216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001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37579" y="586894"/>
            <a:ext cx="502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3-9.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소독제의 기타 권고 사항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pic>
        <p:nvPicPr>
          <p:cNvPr id="7169" name="_x363137856" descr="EMB0000173c1f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08" y="929016"/>
            <a:ext cx="6473717" cy="4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6569307"/>
              </p:ext>
            </p:extLst>
          </p:nvPr>
        </p:nvGraphicFramePr>
        <p:xfrm>
          <a:off x="595788" y="91458"/>
          <a:ext cx="5434898" cy="463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34898"/>
              </a:tblGrid>
              <a:tr h="46371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Ⅲ. </a:t>
                      </a:r>
                      <a:r>
                        <a:rPr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소독제 선택과 사용요령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5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236584" y="1560166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무허가축사 개선대책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426960" y="1560165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4</a:t>
            </a:r>
            <a:endParaRPr kumimoji="0" lang="en-US" altLang="ko-KR" sz="3200" b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239486" y="2768445"/>
            <a:ext cx="6278649" cy="5181084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필수 숙지 사항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추진배경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3.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주요개선내용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4.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인</a:t>
            </a:r>
            <a:r>
              <a:rPr lang="ko-KR" altLang="en-US" sz="2400" dirty="0" smtClean="0">
                <a:latin typeface="바탕"/>
                <a:ea typeface="바탕"/>
              </a:rPr>
              <a:t>∙허가 등 처리 절차</a:t>
            </a:r>
            <a:endParaRPr lang="en-US" altLang="ko-KR" sz="2400" dirty="0" smtClean="0">
              <a:latin typeface="바탕"/>
              <a:ea typeface="바탕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5.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현장 사례 및 무허가 유형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6.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주요 문답 자료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(Q&amp;A)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4921" y="596167"/>
            <a:ext cx="512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필수 숙지사항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765102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7640" y="1233101"/>
            <a:ext cx="6591300" cy="690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14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필수 숙지사항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☞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‘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가축분뇨의 관리 및 이용에 관한 법률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’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개정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(‘14.3.24,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시행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‘15.3.25)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에  따라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 미신고  불법 축사에 대한 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사용중지ㆍ폐쇄명령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억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원 이하의 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과징금  부과의 벌칙 반영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☞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또한  무허가 축사에 사료 등을 제공하여 사육을 위탁할 경우 계열화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사업자에게  벌칙 부여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무허가 축사 위탁사육 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년 이하의 징역 또는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천만원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 이하의 벌금</a:t>
            </a:r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   - 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미신고 축사 위탁 사육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: 1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년 이하의 징역 또는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천만원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 이하의 벌금</a:t>
            </a:r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☞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본 행정처분  및  벌칙은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2018. 3. 24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일까지 유예하고 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유예기간동안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관련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규정등을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보완하여 관련 기준에 적합할 경우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무허가ㆍ미신고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축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사의 적법화를 추진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☞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농림축산식품부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환경부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국토교통부는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‘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무허가축사 개선 세부실시요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령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’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지침을 마련하여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‘15. 11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월 각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지자체로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시달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☞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2018. 3. 24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일까지 무허가</a:t>
            </a:r>
            <a:r>
              <a:rPr lang="ko-KR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ㆍ미신고된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축사를 적법화하지 않을 경우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오리를 사육 또는 위탁에 큰 어려움이  있음을  반드시 유념하고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농가의 적극적인 적법화 추진 필요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4056" y="609828"/>
            <a:ext cx="50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추진배경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65" y="1243636"/>
            <a:ext cx="66032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추진배경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□ 축산업의 규모화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전업화 과정에서 제도개선이 따르지 않아 상당수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농가가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건축법 및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따른 무허가</a:t>
            </a:r>
            <a:r>
              <a:rPr lang="ko-KR" altLang="en-US" sz="1400" baseline="40000" dirty="0" smtClean="0">
                <a:latin typeface="바탕" pitchFamily="18" charset="-127"/>
                <a:ea typeface="바탕" pitchFamily="18" charset="-127"/>
              </a:rPr>
              <a:t>*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상태</a:t>
            </a: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* 농촌경제연구원 조사결과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(‘11.9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) : 17,720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호 중 무허가 축사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7,925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(44.8%)</a:t>
            </a:r>
          </a:p>
          <a:p>
            <a:pPr>
              <a:lnSpc>
                <a:spcPct val="200000"/>
              </a:lnSpc>
            </a:pPr>
            <a:endParaRPr lang="en-US" altLang="ko-KR" sz="13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❍ 주로 분뇨유출 방지 등을 위한 축사간 지붕 연결 등으로 건폐율</a:t>
            </a:r>
            <a:r>
              <a:rPr lang="en-US" altLang="ko-KR" sz="1400" baseline="40000" dirty="0" smtClean="0">
                <a:latin typeface="바탕" pitchFamily="18" charset="-127"/>
                <a:ea typeface="바탕" pitchFamily="18" charset="-127"/>
              </a:rPr>
              <a:t>*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최대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60%)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초과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가축사육 제한지역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내</a:t>
            </a:r>
            <a:r>
              <a:rPr lang="ko-KR" altLang="en-US" sz="1400" baseline="40000" dirty="0" smtClean="0">
                <a:latin typeface="바탕" pitchFamily="18" charset="-127"/>
                <a:ea typeface="바탕" pitchFamily="18" charset="-127"/>
              </a:rPr>
              <a:t>**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존재 등이 무허가 요인</a:t>
            </a:r>
          </a:p>
          <a:p>
            <a:pPr>
              <a:lnSpc>
                <a:spcPct val="200000"/>
              </a:lnSpc>
            </a:pPr>
            <a:r>
              <a:rPr lang="ko-KR" altLang="en-US" sz="1300" b="1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국토계획법 시행령에 따라 당초 축사시설의 건폐율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(20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∼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40%)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60%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까지 확대</a:t>
            </a:r>
          </a:p>
          <a:p>
            <a:pPr>
              <a:lnSpc>
                <a:spcPct val="20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     **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가축분뇨법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등에 따른 주거 밀집지역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가축사육 거리제한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상수원보호구역 등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371782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3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4056" y="609828"/>
            <a:ext cx="505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추진배경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" y="1131764"/>
            <a:ext cx="6603274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□ 환경부에서 분뇨관리의 사각지대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타 산업과의 형평성 등을 이유로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무허가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축사에 대한 행정처분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신설 등 규제 강화</a:t>
            </a:r>
            <a:r>
              <a:rPr lang="ko-KR" altLang="en-US" sz="1400" baseline="40000" dirty="0" smtClean="0">
                <a:latin typeface="바탕" pitchFamily="18" charset="-127"/>
                <a:ea typeface="바탕" pitchFamily="18" charset="-127"/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  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가축분뇨법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개정안에 축사폐쇄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사용중지 명령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3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이하의 과징금 부과 반영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❍ 환경관리를 강화하기 위한 조치임에도 불구하고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테두리를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벗어난 건축법상 무허가축사 문제로 쟁점 확대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❍ 현실적으로 건폐율 초과 등 무허가 축사 요인 교정이 어려운 바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개정안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발효시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축사폐쇄 등으로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인해 축산업 기반 훼손 우려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□ 가축분뇨 관리 선진화도 실행하면서 축산기반 유지를 위해서는 환경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규제 강화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이전에 축산 현실과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괴리된 제도개선 선결 필요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❍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축종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또는 무허가 유형에 맞는 축사 및 가축분뇨처리시설 기준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재설정 등을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통해 근본적인 제도 개선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❍ 관계부처 합동으로 현지 실태조사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생산자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전문가 등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(feedback)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과정을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거쳐 최적의 무허가축사 적법화 방안 마련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6169458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9738" y="625257"/>
            <a:ext cx="5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개선내용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1090221"/>
            <a:ext cx="6492240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3.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주요 개선내용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err="1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지자체별</a:t>
            </a:r>
            <a:r>
              <a:rPr lang="ko-KR" altLang="en-US" sz="1400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 건폐율 운영개선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□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대책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축산 규모가 축산 규모가 큰 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군에 대하여는 조례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정을 통해 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건폐율</a:t>
            </a:r>
            <a:r>
              <a:rPr lang="ko-KR" altLang="en-US" sz="1400" baseline="42000" dirty="0" smtClean="0">
                <a:latin typeface="바탕" pitchFamily="18" charset="-127"/>
                <a:ea typeface="바탕" pitchFamily="18" charset="-127"/>
              </a:rPr>
              <a:t>*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을 확대함으로써 일부 무허가 축사 개선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     * 국토의 계획 및 이용에 관한 법률 시행령」제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84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조제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항에 따라 보전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·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생산관리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·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농림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·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자연환경보전 지역에서 축사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농지법 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32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건폐율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60%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이하에서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조례로 제정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·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❍ 일부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지자체에서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조례 미 제정 또는 하향 설정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(20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～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50%)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하여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운영함으로써 무허가 축사 개선 시 제한요인으로 작용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8307" y="3926854"/>
            <a:ext cx="5966460" cy="48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327" y="4014734"/>
            <a:ext cx="58064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⇒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개선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 132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(82.5%)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지자체에서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건폐율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60%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로 확대 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533409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0887" y="4379860"/>
            <a:ext cx="6385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가축분뇨 처리시설 면제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□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대책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육계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오리의 경우 바닥에 비닐을 깔고 재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입식시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분뇨를 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처리한 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왕겨 등 일정두께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이상 도포 시 처리시설 설치의무 면제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❍ 육계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오리의 경우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흙바닥에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사육하고 있어 축사로 인정되지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않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아 가축분뇨처리시설 설치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신고를 할 수 없어 무허가축사 유지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8292" y="6101193"/>
            <a:ext cx="6206490" cy="2916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바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10" y="6478799"/>
            <a:ext cx="627507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⇒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육계</a:t>
            </a:r>
            <a:r>
              <a:rPr lang="en-US" altLang="ko-KR" sz="1400" dirty="0" smtClean="0">
                <a:latin typeface="바탕"/>
                <a:ea typeface="바탕"/>
              </a:rPr>
              <a:t>·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오리 축사에 대해 아래사항 모두 준수 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처리시설 설치면제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시행령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9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(‘15.3.24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① 배출시설의 지하에 분뇨 및 빗물 등이 스며들지 아니하도록 </a:t>
            </a:r>
            <a:r>
              <a:rPr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바닥면부터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30㎝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이상 아래에 비닐 등의 </a:t>
            </a:r>
            <a:r>
              <a:rPr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방수재를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 깔 것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② 배출시설의 </a:t>
            </a:r>
            <a:r>
              <a:rPr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바닥면부터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10cm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이상의 두께로 왕겨 또는 톱밥 </a:t>
            </a:r>
            <a:r>
              <a:rPr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등을고르게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 깔 것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③ 닭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오리를 출하할 때마다 발생된 분뇨를 처리할 것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다만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시장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‧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군수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‧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구청장이 생활악취 또는 질병 발생에 지장이 없다고 인정하는 경우에는 연 </a:t>
            </a: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회 이상 발생된 분뇨를 처리할 수 있음</a:t>
            </a:r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78333" y="637907"/>
            <a:ext cx="506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개선내용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1"/>
            <a:ext cx="649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축사 제한거리 재설정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대책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환경부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농식품부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공동 연구용역 결과에 따라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및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하위법령 또는 권고안 개정을 통해 재 설정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 ❍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따라 지방자치단체에서 조례로 정하고 있으며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환경부 권고안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(‘11.10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 근거하여 거리제한 기준 강화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   ⇒ 가축사육제한 조례 제</a:t>
            </a:r>
            <a:r>
              <a:rPr lang="en-US" altLang="ko-KR" sz="1400" b="1" dirty="0" smtClean="0">
                <a:latin typeface="바탕"/>
                <a:ea typeface="바탕"/>
              </a:rPr>
              <a:t>·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개정 권고안 통보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(‘15.3.31,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환경부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 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권고안에 따라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조례 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개정 필요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권고안 반영 시 인센티브 지원 계획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775180"/>
              </p:ext>
            </p:extLst>
          </p:nvPr>
        </p:nvGraphicFramePr>
        <p:xfrm>
          <a:off x="355816" y="3959645"/>
          <a:ext cx="6070167" cy="4805050"/>
        </p:xfrm>
        <a:graphic>
          <a:graphicData uri="http://schemas.openxmlformats.org/drawingml/2006/table">
            <a:tbl>
              <a:tblPr/>
              <a:tblGrid>
                <a:gridCol w="1932084"/>
                <a:gridCol w="1120149"/>
                <a:gridCol w="1932084"/>
                <a:gridCol w="1085850"/>
              </a:tblGrid>
              <a:tr h="587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구분</a:t>
                      </a:r>
                    </a:p>
                  </a:txBody>
                  <a:tcPr marL="65728" marR="65728" marT="58424" marB="58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기존 권고안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(‘11.10.14)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금번 권고안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(‘15.3.31)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42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한육우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미만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이상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70m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젖소</a:t>
                      </a:r>
                    </a:p>
                  </a:txBody>
                  <a:tcPr marL="65728" marR="65728" marT="58424" marB="58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250m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미만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75m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이상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110m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돼지</a:t>
                      </a:r>
                    </a:p>
                  </a:txBody>
                  <a:tcPr marL="65728" marR="65728" marT="58424" marB="58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500m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1,000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미만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1,000~3,000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700m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3,000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이상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1,000m</a:t>
                      </a: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닭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오리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500m</a:t>
                      </a:r>
                      <a:endParaRPr lang="en-US" sz="140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20,000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미만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250m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8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20,000~60,000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450m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60,000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마리 이상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650m</a:t>
                      </a:r>
                      <a:endParaRPr 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65728" marR="65728" marT="58424" marB="584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96103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3050" y="596166"/>
            <a:ext cx="503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개선내용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170" y="1254760"/>
            <a:ext cx="649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가축사육 거리제한  적용 유예</a:t>
            </a:r>
            <a:endParaRPr lang="en-US" altLang="ko-KR" sz="1400" b="1" dirty="0" smtClean="0">
              <a:solidFill>
                <a:srgbClr val="002060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대책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개정시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‘축사거리제한’을 한시적으로 유예</a:t>
            </a:r>
            <a:r>
              <a:rPr lang="ko-KR" altLang="en-US" sz="1400" b="1" baseline="40000" dirty="0" smtClean="0">
                <a:latin typeface="바탕" pitchFamily="18" charset="-127"/>
                <a:ea typeface="바탕" pitchFamily="18" charset="-127"/>
              </a:rPr>
              <a:t>*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함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으로써 무허가 축사 개선대책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에 따라 적법화 가능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* 개별농가에서 무허가 축사를 적법화 할 수 있도록 시행일로부터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년간 유예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군별 조례 제정 이전에 축산업을 등록한 농가에 대하여 축사거리제한 적용을 받지 않도록  부칙에 유예기간 설정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5760" y="4849707"/>
            <a:ext cx="5966460" cy="2552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" y="4980692"/>
            <a:ext cx="57302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⇒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법 시행일로부터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(‘15.3.25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～’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18.3.24)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이내 가축사육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제한구역내라도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배출시설 설치 허가 또는 신고 수리 가능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부칙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12516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무허가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미신고 배출시설에 대한 거리제한의 한시적 유예에 필요한 증거 서류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』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환경부 고시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2014-125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`14.8.1)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를 제출하여 증명 필요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7163229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슬라이드 번호 개체 틀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15" y="83186"/>
            <a:ext cx="5464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ko-KR" alt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오리농가행동강령</a:t>
            </a:r>
            <a:endParaRPr kumimoji="0" lang="ko-KR" alt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119441" y="1224377"/>
            <a:ext cx="5310453" cy="1222093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국민이 언제나 안심하고 먹을 수 있는</a:t>
            </a:r>
            <a:endParaRPr kumimoji="0" lang="en-US" altLang="ko-KR" sz="2000" dirty="0" smtClean="0">
              <a:solidFill>
                <a:srgbClr val="663300"/>
              </a:solidFill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고품질 오리고기를 생산한다</a:t>
            </a:r>
            <a:endParaRPr lang="ko-KR" altLang="en-US" sz="2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gray">
          <a:xfrm>
            <a:off x="309818" y="1224377"/>
            <a:ext cx="664300" cy="1234523"/>
          </a:xfrm>
          <a:prstGeom prst="roundRect">
            <a:avLst>
              <a:gd name="adj" fmla="val 2852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b="1" dirty="0" smtClean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하나</a:t>
            </a:r>
            <a:endParaRPr kumimoji="0" lang="en-US" altLang="ko-KR" sz="20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gray">
          <a:xfrm>
            <a:off x="1091036" y="2709404"/>
            <a:ext cx="5310453" cy="1222093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체계적인 사양관리와 </a:t>
            </a:r>
            <a:r>
              <a:rPr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농장 경영혁신을</a:t>
            </a:r>
            <a:endParaRPr lang="en-US" altLang="ko-KR" sz="2000" dirty="0" smtClean="0">
              <a:solidFill>
                <a:srgbClr val="663300"/>
              </a:solidFill>
              <a:latin typeface="바탕" pitchFamily="18" charset="-127"/>
              <a:ea typeface="바탕" pitchFamily="18" charset="-127"/>
            </a:endParaRPr>
          </a:p>
          <a:p>
            <a:pPr algn="ctr">
              <a:defRPr/>
            </a:pPr>
            <a:r>
              <a:rPr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통해 오리 산업의 국제 경쟁력을 높인다</a:t>
            </a:r>
            <a:endParaRPr lang="ko-KR" altLang="en-US" sz="2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gray">
          <a:xfrm>
            <a:off x="309818" y="2696974"/>
            <a:ext cx="664300" cy="1234523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하나</a:t>
            </a:r>
            <a:endParaRPr lang="en-US" altLang="ko-KR" sz="20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gray">
          <a:xfrm>
            <a:off x="1091037" y="5661818"/>
            <a:ext cx="5310453" cy="1217952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깨끗한 농장과 주변 환경 가꾸기를 통해</a:t>
            </a:r>
            <a:endParaRPr kumimoji="0" lang="en-US" altLang="ko-KR" sz="2000" dirty="0" smtClean="0">
              <a:solidFill>
                <a:srgbClr val="663300"/>
              </a:solidFill>
              <a:latin typeface="바탕" pitchFamily="18" charset="-127"/>
              <a:ea typeface="바탕" pitchFamily="18" charset="-127"/>
            </a:endParaRPr>
          </a:p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국민에게 </a:t>
            </a:r>
            <a:r>
              <a:rPr kumimoji="0" lang="ko-KR" altLang="en-US" sz="2000" dirty="0" err="1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환영받는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오리 농장을 만든다</a:t>
            </a:r>
            <a:endParaRPr lang="ko-KR" altLang="en-US" sz="2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gray">
          <a:xfrm>
            <a:off x="281414" y="5661818"/>
            <a:ext cx="664300" cy="1230382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하나</a:t>
            </a:r>
            <a:endParaRPr lang="en-US" altLang="ko-KR" sz="20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1119441" y="4189224"/>
            <a:ext cx="5310453" cy="1222095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쾌적한 환경 조성과 철저한 방역 및 </a:t>
            </a:r>
            <a:endParaRPr kumimoji="0" lang="en-US" altLang="ko-KR" sz="2000" dirty="0" smtClean="0">
              <a:solidFill>
                <a:srgbClr val="663300"/>
              </a:solidFill>
              <a:latin typeface="바탕" pitchFamily="18" charset="-127"/>
              <a:ea typeface="바탕" pitchFamily="18" charset="-127"/>
            </a:endParaRPr>
          </a:p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위생 관리로 건강한 오리를 키운다</a:t>
            </a:r>
            <a:endParaRPr lang="ko-KR" altLang="en-US" sz="2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gray">
          <a:xfrm>
            <a:off x="309818" y="4189224"/>
            <a:ext cx="664300" cy="1234523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하나</a:t>
            </a:r>
            <a:endParaRPr lang="en-US" altLang="ko-KR" sz="20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1091038" y="7161135"/>
            <a:ext cx="5386382" cy="1208228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나눔과 봉사로 지역 사회와 상생하는 </a:t>
            </a:r>
            <a:endParaRPr kumimoji="0" lang="en-US" altLang="ko-KR" sz="2000" dirty="0" smtClean="0">
              <a:solidFill>
                <a:srgbClr val="663300"/>
              </a:solidFill>
              <a:latin typeface="바탕" pitchFamily="18" charset="-127"/>
              <a:ea typeface="바탕" pitchFamily="18" charset="-127"/>
            </a:endParaRPr>
          </a:p>
          <a:p>
            <a:pPr algn="ctr" eaLnBrk="1" latinLnBrk="1" hangingPunct="1">
              <a:buFontTx/>
              <a:buNone/>
              <a:defRPr/>
            </a:pP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오리 </a:t>
            </a:r>
            <a:r>
              <a:rPr kumimoji="0" lang="ko-KR" altLang="en-US" sz="2000" dirty="0" err="1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축산인으로서</a:t>
            </a:r>
            <a:r>
              <a:rPr kumimoji="0" lang="ko-KR" altLang="en-US" sz="2000" dirty="0" smtClean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국민과 항상 같이한다</a:t>
            </a:r>
            <a:endParaRPr lang="ko-KR" altLang="en-US" sz="2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81414" y="7161135"/>
            <a:ext cx="601266" cy="1220559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하나</a:t>
            </a:r>
            <a:endParaRPr lang="en-US" altLang="ko-KR" sz="2000" b="1" dirty="0">
              <a:solidFill>
                <a:schemeClr val="bg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3936" y="600936"/>
            <a:ext cx="504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개선내용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0"/>
            <a:ext cx="649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기타 제도개선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위탁사육금지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무허가축사에 가축사육을 위탁한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축산계열화업체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처벌유예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농해수위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황주홍의원 「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가축분뇨법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일부개정법률안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」발의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(`15.1.23)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7180" y="2844801"/>
            <a:ext cx="5966460" cy="1226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" y="2912929"/>
            <a:ext cx="57302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⇒ 불법 축사에 가축 위탁사육 금지규정을 위반한  때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처벌할 수 있는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벌칙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적용을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～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년간 유예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개정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2015. 12. 1)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무허가축사 위탁 처벌 유예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: 2018. 3. 24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일까지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" y="4538134"/>
            <a:ext cx="64922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이행강제금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불법 건축물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축사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에 대한 이행강제금 경감 규정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(`14.11.13. FTA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여야정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합의사항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국토교통위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김윤덕의원「건축법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일부개정법률안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」발의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(`14.8.21)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5760" y="5943601"/>
            <a:ext cx="5966460" cy="2366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바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30" y="6151457"/>
            <a:ext cx="573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⇒ 위반내용에 따라 적정금액의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이행강제금이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부과될 수 있도록 구체적인 산정기준을 대통령령에 위임</a:t>
            </a:r>
            <a:r>
              <a:rPr lang="ko-KR" altLang="en-US" sz="1400" baseline="30000" dirty="0" smtClean="0">
                <a:latin typeface="바탕" pitchFamily="18" charset="-127"/>
                <a:ea typeface="바탕" pitchFamily="18" charset="-127"/>
              </a:rPr>
              <a:t>*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건축법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 등 농업용 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(500㎡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의 경우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1/5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감경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그 외 위반동기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범위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시기에 따라 대통령령으로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정하는 경우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1/2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의 범위에서 대통령령으로 정한 비율을 감경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건축법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‘15.8.11)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건축법 시행령 개정 시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이행강제금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경감 계획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현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50%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40%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이내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383936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슬라이드 번호 개체 틀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35273" y="596166"/>
            <a:ext cx="517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인ㆍ허가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등 처리절차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0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ea typeface="바탕" pitchFamily="18" charset="-127"/>
              </a:rPr>
              <a:t>4.</a:t>
            </a:r>
            <a:r>
              <a:rPr lang="ko-KR" altLang="en-US" b="1" dirty="0" smtClean="0">
                <a:ea typeface="바탕" pitchFamily="18" charset="-127"/>
              </a:rPr>
              <a:t> </a:t>
            </a:r>
            <a:r>
              <a:rPr lang="ko-KR" altLang="en-US" b="1" dirty="0" err="1" smtClean="0">
                <a:ea typeface="바탕" pitchFamily="18" charset="-127"/>
              </a:rPr>
              <a:t>인</a:t>
            </a:r>
            <a:r>
              <a:rPr lang="ko-KR" altLang="en-US" b="1" dirty="0" err="1" smtClean="0">
                <a:latin typeface="바탕" pitchFamily="18" charset="-127"/>
                <a:ea typeface="바탕" pitchFamily="18" charset="-127"/>
              </a:rPr>
              <a:t>ㆍ허가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등 처리절차</a:t>
            </a:r>
            <a:endParaRPr lang="en-US" altLang="ko-KR" sz="1500" b="1" dirty="0" smtClean="0">
              <a:ea typeface="바탕" pitchFamily="18" charset="-127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84" y="1270263"/>
            <a:ext cx="6788718" cy="778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9947101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9555" y="596166"/>
            <a:ext cx="510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현장사례 및 무허가 유형 등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95616"/>
            <a:ext cx="6492240" cy="814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5.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현장사례 및 무허가 유형 등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가금류 </a:t>
            </a:r>
            <a:r>
              <a:rPr lang="ko-KR" altLang="en-US" sz="1400" b="1" dirty="0" err="1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보온덮개형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 축사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① 주민 민원에 따라 가설건축물 신고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연장신고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미 수리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당초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건축법에 따라 해당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지자체에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가설건축물 신고서를 제출함에도 불구하고 주민 민원을 이유로 신고서 또는 연장 신고서를 수리해 주지 않아 무허가 축사 발생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기존 축사에 대해서는 건축법 기준에 적합할 경우가설건축물 신고 수리 및 관리대장에 등재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관리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② 가설건축물 연장신고 기한을 넘겨 무허가로 전환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당초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가설건축물 연장신청 기한 넘겨 무허가축사로 전환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가축사육제한에 따라 축사 신규 신고 불가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13.2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 이전의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기존축사임을증명할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수 있는 서류를 첨부하여 가설건축물축조신고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이행강제금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납부 후 가설건축물 축조 신고 수리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동 사례 재발방지를 위해 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구에서 가설건축물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존치기간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만료일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일전까지 각 농가에 안내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농가는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7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일전까지 연장신청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③ 가설건축물의 바닥 방수처리 요구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당초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분뇨처리시설 설치 신고를 위해 축사의 바닥을 콘크리트 또는 방수처리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방수시트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를 하여야만 축사로 인정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비용과다로 공사가 불가함에 따라 무허가 축사로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존치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바닥면부터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30cm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이상 아래에 비닐 등의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방수재를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깔고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바닥면부터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10cm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이상의 두께로 왕겨 또는 톱밥을 깔고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육계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오리 출하 시 마다 발생된 분뇨를 처리*하는 경우 축사로 인정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축사의 가설건축물 신고 수리 및 가축분뇨처리시설 설치 면제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시행령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9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* 시장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군수가 생활악취  또는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가축방역 상 지장이 없다 인정하는 경우 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회 이상 발생된 분뇨 처리 할 수 있음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8718984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6254" y="596167"/>
            <a:ext cx="509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현장사례 및 무허가 유형 등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1"/>
            <a:ext cx="649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추가 설치한 대인 소독시설 및 외부 물품 보관창고</a:t>
            </a:r>
            <a:endParaRPr lang="en-US" altLang="ko-KR" sz="1400" b="1" dirty="0" smtClean="0">
              <a:solidFill>
                <a:srgbClr val="002060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당초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가축전염병 예방법  및 축산법에 따른 축산업  허가제  의무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사항으로 설치한 소독창고가 무허가인 사례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AI,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구제역 등 가축전염병 발생에 따라 정부가 대인 소독시설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외부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물품 소독창고를 의무화하여 이를 무허가로 설치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건폐율에 위반되어 무허가로 설치하는 경우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건축비용을 낮추기 위해 기존 건물에 이어 붙이는 사례 발생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65" y="5462949"/>
            <a:ext cx="6440329" cy="332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890" y="3630958"/>
            <a:ext cx="63017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개선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컨테이너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센드위치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판넬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등일 경우 소독시설 및 보관창고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는 가설건축물로 신고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콘크리트 구조물일 경우 소독시설은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건폐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율에서 </a:t>
            </a: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제외되므로 ‘일반 건축물’ 축조신고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건축신고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허가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변경신고 시 축산부서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방역담당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협조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에서 소독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시설확인</a:t>
            </a:r>
            <a:endParaRPr lang="ko-KR" altLang="en-US" sz="1400" b="1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4549319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20683" y="596166"/>
            <a:ext cx="501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현장사례 및 무허가 유형 등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1233101"/>
            <a:ext cx="6583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축사 일부분이 타 법률에 위반된 위치에 설치된 경우</a:t>
            </a:r>
            <a:endParaRPr lang="en-US" altLang="ko-KR" sz="1400" b="1" dirty="0" smtClean="0">
              <a:solidFill>
                <a:srgbClr val="002060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① 축사 일부가 도로에 인접한 경우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현행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기존 허가된 축사가 있으나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일부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비육사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등을 추가 설치하면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도로 인접부지에 설치한 경우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565" y="2965151"/>
            <a:ext cx="6301740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방법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 축사가 인근 도로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국도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에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5M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이내에 인접한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축사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등을 철거할 경우에만 적법화 가능</a:t>
            </a:r>
            <a:endParaRPr lang="ko-KR" altLang="en-US" sz="1400" b="1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" y="4372581"/>
            <a:ext cx="6210299" cy="41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092080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4532" y="596166"/>
            <a:ext cx="514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현장사례 및 무허가 유형 등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0"/>
            <a:ext cx="649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② 축사 일부가 하천부지에 포함된 경우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현행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허가된 축사와 축사의 사이를 천막으로 덮어 축사로  이용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 중이며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지정된 하천 부지에 일부 포함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" y="2408777"/>
            <a:ext cx="6301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□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방법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축사간 연결부위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(6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미터이하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는 건축면적에서 제외되므로 일반 건축신고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허가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및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변경 신고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허가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로 가능하나 하천부지 관련 해당 법률의 검토 후 적법화  추진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하천부지 입지관련 기존 허가된 축사가 하천과 기존 허가된 축사가 하천과 오히려 더 가까이 있음에도 불구하고 적법한 절차를 거쳐 허가를 받은 사실로 유추할 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축사 설치 후 법률이 강화되었을 가능성이 있어 관련 법률의 경과  조치 등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확인 필요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96" y="5444319"/>
            <a:ext cx="6149340" cy="34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404767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08960" y="596167"/>
            <a:ext cx="507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6.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문답자료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(Q&amp;A)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71" y="1131764"/>
            <a:ext cx="649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6.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주요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문답자료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(Q&amp;A)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1. 】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가축사육제한 조례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미적용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특례 시행 시기 및 대상은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가축사육제한구역의 배출시설에 관한 특례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부칙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적용은 시행일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(2015.3.25.)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로부터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이내로 정하고 있음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* 부칙 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조 관련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조례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개정없이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적용 가능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시행 당시 가축사육제한구역의 지정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고시 이전부터 존재하는 배출시설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축사 등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에만 특례가 적용됨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43" y="3994997"/>
            <a:ext cx="6185297" cy="474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548898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3050" y="592600"/>
            <a:ext cx="503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6.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문답자료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(Q&amp;A)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" y="934721"/>
            <a:ext cx="649224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2. 】 ’13. 2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월 이전의 기존 축사임을 입증하는 방법은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‘무허가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미신고 배출시설에 대한 거리제한의 한시적 유예에 필요한 증거서류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환경부 고시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2014-125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`14.8.1)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에서 정한 서류를 통해 입증할 수 있음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축산업 등록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건축물 대장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재산세 납부 영수증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이장 및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인 이상의 주민 확인서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축사 임대계약서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가축약품이나 사료구입 등 사육증명서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가축전염병 예방접종 등의 사육증명서 등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3. 】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민원 문제로 가설건축물 축조신고 또는 연장조치 거부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주민동의서 요구에 따른 대처방안은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건축법에 따라 일반 건축물 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허가 및 가설건축물 축조 신고서에 민원 문제로 인해 신고 또는 연장조치를 거부할 수 있는 조건은 없음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배치도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평면도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대지사용승락서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타인소유 대지인 경우에 한함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를 첨부한 가설건축물 축조신고서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존치기간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만료일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일전까지 가설 건축물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존치기간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연장신고서를 제출하면 가능함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주민동의서는 건축 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허가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등 인허가 서류에 포함되지 않음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4. 】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육계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오리 축사의 처리시설 설치의무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면제후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출하할 때마다 발생된 분뇨의 처리 방법은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가축분뇨처리시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공공처리시설 설치운영자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재활용신고자 또는 가축분뇨처리업자에게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위탁처리하거나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퇴비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액비화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기준에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적합하지아니한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상태의 퇴비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․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액비를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다시 발효시켜 사용하려는 경작농가에게 제공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위탁처리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가축분뇨법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시행규칙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경작농가에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일 최대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300kg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미만 또는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개월 최대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톤 미만</a:t>
            </a:r>
          </a:p>
          <a:p>
            <a:pPr>
              <a:lnSpc>
                <a:spcPct val="150000"/>
              </a:lnSpc>
            </a:pP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이 경우 별지 제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호서식의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위탁처리내역에 작성관리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해야함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1542493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98912" y="604503"/>
            <a:ext cx="504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6.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주요 문답자료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(Q&amp;A)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65" y="1131764"/>
            <a:ext cx="6588806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5. 】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 축사 보유농가 위탁사육의 제한 시기는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`15.3.25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시행된 가축분뇨법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항에 따라 허가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변경허가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또는 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변경신고 없이 설치되거나 변경된 배출시설에 위탁사육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을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할 수 없음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위탁사육자에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대한 벌칙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무허가 축사에 위탁사육 시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년 이하의 징역 또는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이하의벌금</a:t>
            </a:r>
            <a:endParaRPr lang="en-US" altLang="ko-KR" sz="13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미신고 축사에 위탁 사육 시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년 이하의 징역 또는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천만원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이하의 벌금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다만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무허가 축사 위탁사육 금지 규정을 위반한 위탁사육업자에게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부과되는 벌칙을 무허가 축사 적법화 기간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(‘18.3.24,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한센인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촌 ’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19.3.24)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까지 유예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가축분뇨법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일부 개정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: 2015. 12. 1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질문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6. 】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무허가 축사 적법화에 대해 상담해주는 곳은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❍ 무허가 축사 적법화 관련 문의사항은 재단법인 축산환경관리원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(070-  4289-2310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에서 전담상담하니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궁금한 사항에 대하여 문의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하여 주시기</a:t>
            </a:r>
            <a:r>
              <a:rPr lang="en-US" altLang="ko-KR" sz="1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바랍니다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인터넷 상담소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  <a:hlinkClick r:id="rId2"/>
              </a:rPr>
              <a:t>www.ilem.or.kr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축산환경관리원 홈페이지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991180"/>
              </p:ext>
            </p:extLst>
          </p:nvPr>
        </p:nvGraphicFramePr>
        <p:xfrm>
          <a:off x="573987" y="61748"/>
          <a:ext cx="5379727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9727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IV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무허가축사 개선대책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444942" y="1701679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축산관련 법령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635318" y="1701678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5</a:t>
            </a:r>
            <a:endParaRPr kumimoji="0" lang="en-US" altLang="ko-KR" sz="3200" b="1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239486" y="2768445"/>
            <a:ext cx="6278649" cy="5181084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법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가축전염병예방법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3.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가축전염병예방법 시행령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4.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가축전염병예방법 시행규칙</a:t>
            </a:r>
            <a:endParaRPr lang="en-US" altLang="ko-KR" sz="2400" dirty="0" smtClean="0">
              <a:latin typeface="바탕"/>
              <a:ea typeface="바탕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5.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가축분뇨의 관리 및 이용에 관한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법률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9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345882" y="2157927"/>
            <a:ext cx="4806554" cy="624416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eaLnBrk="1" latinLnBrk="1" hangingPunct="1">
              <a:buFontTx/>
              <a:buNone/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농가 관련사항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536258" y="2157927"/>
            <a:ext cx="601266" cy="630767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latinLnBrk="1" hangingPunct="1">
              <a:buFontTx/>
              <a:buNone/>
              <a:defRPr/>
            </a:pPr>
            <a:r>
              <a:rPr kumimoji="0" lang="en-US" altLang="ko-KR" sz="32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kumimoji="0" lang="en-US" altLang="ko-KR" sz="3200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gray">
          <a:xfrm>
            <a:off x="108857" y="3320659"/>
            <a:ext cx="6487885" cy="5181084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kumimoji="0"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축산농가 교육</a:t>
            </a: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방역기준 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준수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  <a:p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ⅰ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죽거나 병든 가축의 발견 및 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    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임상관찰 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요령</a:t>
            </a: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     </a:t>
            </a: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  <a:cs typeface="Arial Unicode MS" pitchFamily="50" charset="-127"/>
              </a:rPr>
              <a:t>ⅱ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사람 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및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차량 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등에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대한 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방역조치 방법</a:t>
            </a: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ⅲ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 야생동물의 농장 내 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     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유입 차단 조치요령</a:t>
            </a:r>
            <a:endParaRPr lang="en-US" altLang="ko-KR" sz="24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Ⅳ </a:t>
            </a:r>
            <a:r>
              <a:rPr lang="ko-KR" altLang="en-US" sz="2400" dirty="0" smtClean="0">
                <a:latin typeface="바탕" pitchFamily="18" charset="-127"/>
                <a:ea typeface="바탕" pitchFamily="18" charset="-127"/>
              </a:rPr>
              <a:t>입식</a:t>
            </a: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>
                <a:latin typeface="바탕" pitchFamily="18" charset="-127"/>
                <a:ea typeface="바탕" pitchFamily="18" charset="-127"/>
              </a:rPr>
              <a:t>및 출하 시 방역 준수사항</a:t>
            </a: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en-US" altLang="ko-KR" sz="2400" dirty="0" smtClean="0">
                <a:latin typeface="바탕"/>
                <a:ea typeface="바탕"/>
              </a:rPr>
              <a:t>Ⅴ SOP(</a:t>
            </a:r>
            <a:r>
              <a:rPr lang="ko-KR" altLang="en-US" sz="2400" dirty="0" smtClean="0">
                <a:latin typeface="바탕"/>
                <a:ea typeface="바탕"/>
              </a:rPr>
              <a:t>이동제한 관련</a:t>
            </a:r>
            <a:r>
              <a:rPr lang="en-US" altLang="ko-KR" sz="2400" dirty="0" smtClean="0">
                <a:latin typeface="바탕"/>
                <a:ea typeface="바탕"/>
              </a:rPr>
              <a:t>)</a:t>
            </a:r>
            <a:endParaRPr lang="ko-KR" altLang="en-US" sz="2400" dirty="0"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endParaRPr lang="en-US" altLang="ko-KR" sz="2400" dirty="0">
              <a:solidFill>
                <a:prstClr val="black"/>
              </a:solidFill>
              <a:latin typeface="바탕" pitchFamily="18" charset="-127"/>
              <a:ea typeface="바탕" pitchFamily="18" charset="-127"/>
              <a:cs typeface="Arial Unicode MS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79168" y="593618"/>
            <a:ext cx="516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0661605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84731" y="1131764"/>
            <a:ext cx="6400800" cy="198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22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축산업의 허가 등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①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다음 각 호의 어느 하나에 해당하는 축산업을 경영하려는 자는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대통령령으로 정하는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장비 및 단위면적당 적정사육두수와 위치에 관한 사항을 갖추어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대통령령으로 정하는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바에 따라 해당 영업장을 관할하는 시장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군수 또는 구청장에게 허가를 받아야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허가받은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사항 중 가축의 종류 등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농림축산식품부령으로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 정하는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중요한 사항을 변경할 때에도 또한 같다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4310" y="3112756"/>
            <a:ext cx="666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u="sng" dirty="0" smtClean="0">
                <a:latin typeface="맑은 고딕" pitchFamily="50" charset="-127"/>
                <a:ea typeface="맑은 고딕" pitchFamily="50" charset="-127"/>
              </a:rPr>
              <a:t>○ 축산업의 허가 및 등록 기준</a:t>
            </a:r>
            <a:r>
              <a:rPr lang="en-US" altLang="ko-KR" sz="1400" b="1" u="sng" dirty="0" smtClean="0">
                <a:latin typeface="맑은 고딕" pitchFamily="50" charset="-127"/>
                <a:ea typeface="맑은 고딕" pitchFamily="50" charset="-127"/>
              </a:rPr>
              <a:t>(2015. 10.13 </a:t>
            </a:r>
            <a:r>
              <a:rPr lang="ko-KR" altLang="en-US" sz="1400" b="1" u="sng" dirty="0" smtClean="0">
                <a:latin typeface="맑은 고딕" pitchFamily="50" charset="-127"/>
                <a:ea typeface="맑은 고딕" pitchFamily="50" charset="-127"/>
              </a:rPr>
              <a:t>개정</a:t>
            </a:r>
            <a:r>
              <a:rPr lang="en-US" altLang="ko-KR" sz="1400" b="1" u="sng" dirty="0" smtClean="0">
                <a:latin typeface="맑은 고딕" pitchFamily="50" charset="-127"/>
                <a:ea typeface="맑은 고딕" pitchFamily="50" charset="-127"/>
              </a:rPr>
              <a:t>, 2016.10.14 </a:t>
            </a:r>
            <a:r>
              <a:rPr lang="ko-KR" altLang="en-US" sz="1400" b="1" u="sng" dirty="0" smtClean="0">
                <a:latin typeface="맑은 고딕" pitchFamily="50" charset="-127"/>
                <a:ea typeface="맑은 고딕" pitchFamily="50" charset="-127"/>
              </a:rPr>
              <a:t>시행</a:t>
            </a:r>
            <a:r>
              <a:rPr lang="en-US" altLang="ko-KR" sz="1400" b="1" u="sng" dirty="0" smtClean="0"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en-US" sz="14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864222"/>
              </p:ext>
            </p:extLst>
          </p:nvPr>
        </p:nvGraphicFramePr>
        <p:xfrm>
          <a:off x="327660" y="4025611"/>
          <a:ext cx="6225540" cy="3420218"/>
        </p:xfrm>
        <a:graphic>
          <a:graphicData uri="http://schemas.openxmlformats.org/drawingml/2006/table">
            <a:tbl>
              <a:tblPr/>
              <a:tblGrid>
                <a:gridCol w="699758"/>
                <a:gridCol w="2723384"/>
                <a:gridCol w="2802398"/>
              </a:tblGrid>
              <a:tr h="546389">
                <a:tc gridSpan="3">
                  <a:txBody>
                    <a:bodyPr/>
                    <a:lstStyle/>
                    <a:p>
                      <a:pPr marL="25400" marR="254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닭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산란계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육계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)·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오리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사육업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53349" marR="53349" marT="47421" marB="474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4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구분</a:t>
                      </a:r>
                    </a:p>
                  </a:txBody>
                  <a:tcPr marL="53349" marR="53349" marT="47421" marB="474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시설 및 장비</a:t>
                      </a:r>
                    </a:p>
                  </a:txBody>
                  <a:tcPr marL="53349" marR="53349" marT="47421" marB="47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20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사육</a:t>
                      </a:r>
                      <a:endParaRPr lang="en-US" altLang="ko-KR" sz="1400" b="1" u="none" dirty="0" smtClean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시설</a:t>
                      </a:r>
                      <a:endParaRPr lang="en-US" altLang="ko-KR" sz="1400" b="1" u="none" dirty="0" smtClean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면적</a:t>
                      </a:r>
                    </a:p>
                  </a:txBody>
                  <a:tcPr marL="53349" marR="53349" marT="47421" marB="474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산란계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300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초과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육계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초과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오리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230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초과</a:t>
                      </a:r>
                    </a:p>
                  </a:txBody>
                  <a:tcPr marL="53349" marR="53349" marT="47421" marB="4742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산란계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300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이하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육계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이하 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오리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</a:t>
                      </a: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230</a:t>
                      </a:r>
                      <a:r>
                        <a:rPr lang="ko-KR" altLang="en-US" sz="1400" b="1" u="none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제곱미터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이하</a:t>
                      </a:r>
                    </a:p>
                  </a:txBody>
                  <a:tcPr marL="53349" marR="53349" marT="47421" marB="4742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8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사육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시설</a:t>
                      </a:r>
                    </a:p>
                  </a:txBody>
                  <a:tcPr marL="53349" marR="53349" marT="47421" marB="4742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(1) 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 사육시설을 설치할 것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(2) 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환기시설을 설치할 것</a:t>
                      </a:r>
                    </a:p>
                  </a:txBody>
                  <a:tcPr marL="53349" marR="53349" marT="47421" marB="4742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(1) 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 사육시설을 설치할 것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(2) </a:t>
                      </a:r>
                      <a:r>
                        <a:rPr lang="ko-KR" altLang="en-US" sz="1400" b="1" u="none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환기시설을 설치할 것</a:t>
                      </a:r>
                    </a:p>
                  </a:txBody>
                  <a:tcPr marL="53349" marR="53349" marT="47421" marB="4742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099228"/>
              </p:ext>
            </p:extLst>
          </p:nvPr>
        </p:nvGraphicFramePr>
        <p:xfrm>
          <a:off x="312420" y="1131764"/>
          <a:ext cx="6103621" cy="8002052"/>
        </p:xfrm>
        <a:graphic>
          <a:graphicData uri="http://schemas.openxmlformats.org/drawingml/2006/table">
            <a:tbl>
              <a:tblPr/>
              <a:tblGrid>
                <a:gridCol w="686054"/>
                <a:gridCol w="5417567"/>
              </a:tblGrid>
              <a:tr h="5338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시설</a:t>
                      </a:r>
                    </a:p>
                  </a:txBody>
                  <a:tcPr marL="57874" marR="57874" marT="51443" marB="5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(1)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농장의 출입구에 차량 외부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바퀴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흙받이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등을 소독할 수 있는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터널식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소독시설 또는 고정식 소독시설을 설치할 것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다만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1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천제곱미터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미만의 가축 사육시설로서 차량의 진입로가 좁아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터널식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소독시설 또는 고정식 소독시설의 설치가 어려운 경우에는 차량 바퀴를 소독할 수 있는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소독조를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설치하고 이동식 고압분무기를 출입구 전용으로 설치함으로써 이에 대신할 수 있다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(2)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농장의 출입구에 출입자의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옷ㆍ손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등을 소독할 수 있는 분무용 소독시설 또는 고압분무기와 신발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소독조를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설치할 것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(3)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방문자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소속ㆍ성명ㆍ전화번호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방문일시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방문목적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소독여부와 차량이 농장 안으로 들어올 경우 차량번호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방문차량 소독여부 등을 작성하는 출입자 방문기록부를 갖추어 둘 것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(4)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닭ㆍ오리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사육시설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창고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관리사무실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집란실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등의 출입구에 신발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소독조를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설치할 것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(5)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농장 안에 소독약 보관용기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소독약 희석용기 및 농장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시설ㆍ장비를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전용으로 소독하는 고압분무기를 갖출 것</a:t>
                      </a:r>
                    </a:p>
                  </a:txBody>
                  <a:tcPr marL="57874" marR="57874" marT="51443" marB="5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1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방역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시설</a:t>
                      </a:r>
                    </a:p>
                  </a:txBody>
                  <a:tcPr marL="57874" marR="57874" marT="51443" marB="5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(1)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농장의 출입구에 차량진입 차단 바 또는 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문 등의 차단 장치를 설치할 것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다만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별도 시설 설치로 차단 바 등이 필요 없는 경우는 제외한다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ko-KR" sz="14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(2)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사람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차량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동물 등의 출입을 통제하고 출입문을 통해서만 방역 후 출입할 수 있도록 울타리 또는 담장을 설치할 것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다만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고도 차이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개천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경계림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등 출입을 통제할 수 있는 자연경계를 갖춘 경우에는 울타리 및 담장을 설치하지 않을 수 있다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</a:txBody>
                  <a:tcPr marL="57874" marR="57874" marT="51443" marB="5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922" y="578038"/>
            <a:ext cx="508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833037"/>
              </p:ext>
            </p:extLst>
          </p:nvPr>
        </p:nvGraphicFramePr>
        <p:xfrm>
          <a:off x="312420" y="975360"/>
          <a:ext cx="6103621" cy="5863606"/>
        </p:xfrm>
        <a:graphic>
          <a:graphicData uri="http://schemas.openxmlformats.org/drawingml/2006/table">
            <a:tbl>
              <a:tblPr/>
              <a:tblGrid>
                <a:gridCol w="686054"/>
                <a:gridCol w="5417567"/>
              </a:tblGrid>
              <a:tr h="4979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방역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시설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57874" marR="57874" marT="51443" marB="514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(3)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농장 입구 및 외부 통행로와 접하는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울타리ㆍ담장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등에 외부인 출입통제 안내판을 설치하여 방역상 출입통제구역임을 알리고 농장 출입 시 관계자의 허가를 받도록 할 것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다만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지형지물로 인해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사람ㆍ차량이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다닐 수 없는 곳에는 설치하지 않을 수 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(4)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농장 입구에 기후에 관계없이 농장종사자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방문자 등 출입자가 착용할 수 있도록 별도의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작업복ㆍ신발ㆍ장갑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회용을 포함한다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을 구비하고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대인 소독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신발 소독 등을 할 수 있도록 컨테이너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부스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천막 등 외부와 차단된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방역실을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설치할 것 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(5)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약품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소형 기자재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그 밖의 소모품 등을 소독한 후 보관할 수 있는 물품반입창고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컨테이너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하우스 등을 포함한다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를 설치할 것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다만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기자재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소모품 등이 소량인 경우 농장 입구에 설치한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방역실로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대체할 수 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(6)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닭ㆍ오리를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사육하는 각각의 축사 입구에 신발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소독조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설치 등을 위한 전실을 설치할 것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전실은 기후에 관계없이 신발 소독 등이 가능한 실내 공간으로써 출입 과정에서 오염 방지를 위하여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닭ㆍ오리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사육시설과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구획ㆍ차단된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별도 공간이어야 하며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축사 안에 구획된 별도 공간으로 부설하거나 컨테이너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부스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천막 등을 이용하여 축사 외부 쪽에 설치할 수 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다만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닭ㆍ오리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사육시설이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동만 있는 등의 경우에는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방역실로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대체하거나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2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동 이상의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닭ㆍ오리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사육시설을 하나의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울타리ㆍ담장으로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구획ㆍ차단하는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등의 경우에는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울타리ㆍ담장에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전실을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개만 설치할 수 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(7)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닭ㆍ오리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 사육시설의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환풍시설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배수구 등에 야생동물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쥐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새 등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  <a:cs typeface="+mn-cs"/>
                        </a:rPr>
                        <a:t>의 차단망을 설치할 것</a:t>
                      </a:r>
                    </a:p>
                  </a:txBody>
                  <a:tcPr marL="57874" marR="57874" marT="51443" marB="51443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13" y="6820478"/>
            <a:ext cx="612865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2"/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다음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1)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부터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3)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까지 중 어느 하나에 해당하는 지역 내에서는 축산업 허가를 제한한다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1)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지방도 이상 도로로부터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미터 이내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2)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축산 관련 시설로부터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500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미터 이내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축산 관련 시설은 도축장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사료공장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원유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집유장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종축장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정액등처리업체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국가나 지방자치단체의 축산연구기관을 말함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3)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위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1)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및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2)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의 기준에도 불구하고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제한거리를 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1/2 </a:t>
            </a:r>
            <a:r>
              <a:rPr lang="ko-KR" altLang="en-US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범위에서 늘리거나 줄여 지방자치단체의 조례로 달리 정할 수 있다</a:t>
            </a:r>
            <a:r>
              <a:rPr lang="en-US" altLang="ko-KR" sz="1200" b="1" dirty="0" smtClean="0">
                <a:solidFill>
                  <a:schemeClr val="tx2"/>
                </a:solidFill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200" b="1" dirty="0" smtClean="0">
              <a:solidFill>
                <a:schemeClr val="tx2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785" y="587828"/>
            <a:ext cx="50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슬라이드 번호 개체 틀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0143" y="1091626"/>
            <a:ext cx="6477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30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축산업 허가자 등의 준수사항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① 축산업허가자가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법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26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조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 따라 준수하여야 할 사항은 다음 각 호와 같다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부화업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종계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종오리의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알만 부화하게 할 것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병아리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새끼오리를 판매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다른 사람에게 위탁하여 사육하게 하는 것을 포함한다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할 때에는 매수인에게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 별지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34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호서식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병아리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새끼오리 계통보증서를 발급할 것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부화기에 들어간 이후 부화가 되지 않은 알은 매몰 등의 방법으로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폐기처분할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것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가축사육업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소독실시기록부를 갖춰 두고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주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회 이상 소독을 실시할 것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②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법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26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조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 따라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가축사육업의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등록을 한 자는 가축질병의 예방 등을 위하여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농림축산식품부장관이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  <a:hlinkClick r:id="rId2" tooltip="팝업으로 이동"/>
              </a:rPr>
              <a:t> 정하여 고시하는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가축사육시설의 단위면적당 사육적정 가축의 숫자 이상으로 밀집하여 가축을 사육해서는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아니된다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30" y="6312048"/>
            <a:ext cx="6371034" cy="247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86352" y="585281"/>
            <a:ext cx="507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슬라이드 번호 개체 틀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83356" y="590745"/>
            <a:ext cx="522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" y="1052286"/>
            <a:ext cx="6484620" cy="682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개정일자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6. 22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시행일자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12. 23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◇ 주요내용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중점방역관리지구의 지정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고병원성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조류인플루엔자 등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종 가축전염병이 자주 발생하였거나 발생할 우려가 높은 지역을 중점방역관리지구로 지정하여 가축 등에 대한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검사ㆍ예찰ㆍ점검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등을 실시하고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해당 지구에서 가축사육 등을 하려는 자에게는 방역시설기준을 준수하도록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가축방역협의회의 기능 강화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현재 축산 및 수의 분야 전문가 중심의 자문기구인 가축방역협의회를 가축방역심의회로 개편하여 의료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환경 등 다양한 분야의 전문가가 참여할 수 있도록 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가축방역과 관련된 주요 정책을 심의하도록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계약사육농가에 대한 방역교육 실시 등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계약사육농가에 대한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축산계열화사업자의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방역관리책임을 강화하기 위하여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축산계열화사업자로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하여금 계약사육농가를 대상으로 방역교육을 실시하도록 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방역기준 준수 여부 등에 관하여 점검하도록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61584" y="643354"/>
            <a:ext cx="514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" y="1208016"/>
            <a:ext cx="6400800" cy="618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가축거래기록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작성ㆍ보존제도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보완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가축전염병 발생 시 역학조사 및 방역조치가 신속하게 이루어질 수 있도록 하기 위하여 가축의 거래기록 외에 출입기록도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작성ㆍ보존하도록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기록을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작성ㆍ보존하여야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하는 대상에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식용란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食用卵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을 추가함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소독설비기준 적용 대상 확대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17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소독설비를 갖추어야 하는 대상을 현재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300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제곱미터를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초과하는 가축사육시설의 소유자 등에서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50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제곱미터를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초과하는 가축사육시설의 소유자 등으로 확대함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방역기준 준수의무 부여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17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6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가축전염병이 발생하거나 퍼지는 것을 예방하기 위하여 가축의 소유자 등에게 방역기준을 준수하도록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가축전염병 발생 시의 조치 강화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19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 및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19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 신설 등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가축전염병 확산을 방지하기 위하여 이동제한 등을 할 수 있는 대상에 가축전염병에 오염될 우려가 있는 물품을 추가하고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종 가축전염병의 경우에는 종전의 이동제한 등의 조치 외에 일정기간 동안 특정한 가축의 방목을 제한하는 등의 조치를 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10988" y="569073"/>
            <a:ext cx="514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" y="964289"/>
            <a:ext cx="6522720" cy="747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조치 명령을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회이상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위반한 자에 대한 사육시설 폐쇄 등의 명령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19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항제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호의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검사ㆍ주사ㆍ약물목욕ㆍ면역요법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또는 투약 등의 조치 명령을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회이상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위반한 가축소유자에 대해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시장ㆍ군수ㆍ구청장은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해당 가축사육시설의 폐쇄를 명하거나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개월 이내의 기간을 정해 가축사육의 제한을 명할 수 있도록 하려는 것임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자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보상금 감액규정 보완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48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48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 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보상금을 감액할 수 있는 경우에 방역기준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미준수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등 새롭게 신설되는 의무를 불이행한 경우와 「축산법」상 의무를 위반한 경우 등을 추가하고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질병관리등급이 우수한 자 등 가축전염병을 예방하거나 그 확산을 방지하는 데 기여한 자에 대해서는 보상금 감액의 일부를 경감할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차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가축전염병 관리대책 평가근거 마련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농림축산식품부장관은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지방자치단체의 가축전염병 관리대책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수립ㆍ시행에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관한 사항을 평가하고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평가결과가 우수한 지방자치단체에 대해서는 포상을 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카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벌칙 및 과태료 규정 보완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호 등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가축전염병 의심 가축을 신고하지 아니한 가축의 소유자 등에 대한 벌칙을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이하의 징역 또는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천만원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이하의 벌금에서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이하의 징역 또는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천만원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이하의 벌금으로 상향조정하고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소독설비기준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미준수자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등에 대하여 부과하는 과태료의 상한을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만원에서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천만원으로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상향조정함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70443" y="643523"/>
            <a:ext cx="511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시행령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731" y="1249701"/>
            <a:ext cx="6530340" cy="650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개정일자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12. 22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시행일자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12. 23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◇ 주요내용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가축방역관 적정인원 배치기준 마련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 및 별표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시ㆍ도가축방역기관에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대하여 젖소 결핵병의 경우에는 건당 소요시간을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분으로 정하고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건을 기준 업무량으로 정하는 등 검사 및 역학조사 등에 대한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인당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적정 업무량을 정하고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소ㆍ돼지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등을 사육하는 농가수가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 미만인 경우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명을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1,200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 이상인 경우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명을 적정인원으로 하여 현장 방역업무 소요인력을 산출하는 등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가축방역관의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적정인원 배치기준을 마련함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가축사육시설의 폐쇄명령 및 가축의 사육제한명령 기준 추가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 및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7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구제역 등 가축전염병이 발생한 경우 가축의 소유자 등이 해당 가축에 대한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격리ㆍ억류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또는 이동제한명령을 위반한 경우에 가축사육시설의 폐쇄명령 등을 할 수 있도록 하였으나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앞으로는 가축 이외에 오염우려물품에 대한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격리ㆍ억류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또는 이동제한명령을 위반한 경우에 대해서도 가축사육시설의 폐쇄명령 등을 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54531" y="605146"/>
            <a:ext cx="510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시행령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" y="812800"/>
            <a:ext cx="648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" y="1270263"/>
            <a:ext cx="653034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보상금의 감액기준 보완 및 감액의 경감기준 마련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 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항 및 별표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1)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축산계열화사업자가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 계약사육농가에 대한 방역교육을 실시하지 아니한 경우에는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가축평가액의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분의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 해당하는 금액을 보상금에서 감액하도록 하는 등 살처분한 가축의 소유자 등에 대한 보상금의 감액 기준을 추가함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질병관리등급이 우수하거나 가축의 소유자 등이 가축전염병 발생사실을 조기에 신고한 경우 등에 대해서는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가축평가액의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분의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에 해당하는 금액을 보상금 감액에서 경감할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라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지방자치단체에 대한 보상금 등의 감액 기준 마련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14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농림축산식품부장관의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살처분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명령일부터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살처분을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지연하는 경우에는 국가 부담금의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분의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을 감액할 수 있도록 하는 등 국가가 지방자치단체에 지원하는 보상금 또는 지원금의 감액기준을 마련함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마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과태료의 부과기준 변경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 및 별표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중점방역관리지구에서 방역시설을 갖추지 아니한 자 등에 대하여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만원의 과태료를 부과하도록 하는 등 과태료 부과기준을 마련하고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검사ㆍ주사ㆍ약물목욕ㆍ면역요법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또는 투약의 명령을 따르지 아니한 자에 대한 과태료 금액의 상한을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500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만원에서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천만원으로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상향 조정함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14821" y="643354"/>
            <a:ext cx="507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시행령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" y="812800"/>
            <a:ext cx="648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0373365"/>
              </p:ext>
            </p:extLst>
          </p:nvPr>
        </p:nvGraphicFramePr>
        <p:xfrm>
          <a:off x="236220" y="1056640"/>
          <a:ext cx="6404610" cy="7507800"/>
        </p:xfrm>
        <a:graphic>
          <a:graphicData uri="http://schemas.openxmlformats.org/drawingml/2006/table">
            <a:tbl>
              <a:tblPr/>
              <a:tblGrid>
                <a:gridCol w="6404610"/>
              </a:tblGrid>
              <a:tr h="7507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별표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2]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보상금의 지급 및 감액기준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 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관련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보상금은 다음 각 목의 범위에서 지급한다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~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생략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및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본문에 따라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살처분한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가축의 사육시설 안에 있는 물건 중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및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소각 또는 매몰한 물건의 경우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병성감정 결과 감염가축이 발견된 농가에 대해서는 소각 또는 매몰 당시의 소각 또는 매몰한 물건의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평가액의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분의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80(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폐기 사료 등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48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호다목에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따른 보상금의 일부를 다음 각 목의 구분에 따라 감액하여 지급한다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~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생략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동일한 가축사육시설에서 동일한 가축전염병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각 호에 해당하는 가축전염병만 해당한다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이 최근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년 이내에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이상 발생한 경우에는 아래와 같이 구분하여 감액한다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1) 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발생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가축평가액의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분의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에 해당하는 금액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2) 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발생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가축평가액의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분의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에 해당하는 금액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3) 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발생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가축평가액의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분의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80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에 해당하는 금액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별표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3]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과태료의 부과기준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16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 관련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또는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항을 위반하여 방역시설을 갖추지 않은 경우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- 1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/ 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200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/ 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500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~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생략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마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축산계열화사업자가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및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항을 위반하여 방역교육 및 점검을 실시하지 않은 경우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- 1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200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/ 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400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/ 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위반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: 1,000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만원</a:t>
                      </a:r>
                    </a:p>
                  </a:txBody>
                  <a:tcPr marL="53474" marR="53474" marT="47532" marB="47532" anchor="ctr">
                    <a:lnL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슬라이드 번호 개체 틀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67708" y="598535"/>
            <a:ext cx="48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축산농가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교육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7848" y="1026201"/>
            <a:ext cx="6631577" cy="79925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76" y="1814326"/>
            <a:ext cx="6262124" cy="320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84380"/>
              </p:ext>
            </p:extLst>
          </p:nvPr>
        </p:nvGraphicFramePr>
        <p:xfrm>
          <a:off x="550762" y="2032544"/>
          <a:ext cx="583598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6"/>
                <a:gridCol w="2419308"/>
                <a:gridCol w="1916479"/>
              </a:tblGrid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구분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교육시간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신규 진입농가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24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ea typeface="바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허가제 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사육경력 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 미만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12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ea typeface="바탕" pitchFamily="18" charset="-127"/>
                        </a:rPr>
                        <a:t>사육경력 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 이상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8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등록제 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6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가축 거래상인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6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축산차량 등록대상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6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367275" y="5157245"/>
            <a:ext cx="1124067" cy="470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00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75" y="5758543"/>
            <a:ext cx="6262125" cy="321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6997" y="5238468"/>
            <a:ext cx="914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보수교육</a:t>
            </a:r>
            <a:endParaRPr lang="ko-KR" altLang="en-US" sz="1400" b="1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619215"/>
              </p:ext>
            </p:extLst>
          </p:nvPr>
        </p:nvGraphicFramePr>
        <p:xfrm>
          <a:off x="565704" y="5999050"/>
          <a:ext cx="5865268" cy="275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91"/>
                <a:gridCol w="920662"/>
                <a:gridCol w="2561015"/>
              </a:tblGrid>
              <a:tr h="3799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구분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교육시간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보수교육시점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신규 진입농가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>
                        <a:ea typeface="바탕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6</a:t>
                      </a:r>
                      <a:endParaRPr lang="ko-KR" altLang="en-US" sz="1400" b="1" dirty="0" smtClean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의무교육</a:t>
                      </a:r>
                      <a:endParaRPr lang="en-US" altLang="ko-KR" sz="1400" b="1" dirty="0" smtClean="0">
                        <a:ea typeface="바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 수료일로부터 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허가제 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회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/2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등록제 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vMerge="1"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ea typeface="바탕" pitchFamily="18" charset="-127"/>
                        </a:rPr>
                        <a:t>첫회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: 1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회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/4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추후 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회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/2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가축 거래상인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>
                        <a:ea typeface="바탕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4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400" b="1" dirty="0" smtClean="0">
                        <a:ea typeface="바탕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b="1" dirty="0" smtClean="0"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회</a:t>
                      </a:r>
                      <a:r>
                        <a:rPr lang="en-US" altLang="ko-KR" sz="1400" b="1" dirty="0" smtClean="0">
                          <a:ea typeface="바탕" pitchFamily="18" charset="-127"/>
                        </a:rPr>
                        <a:t>/4</a:t>
                      </a:r>
                      <a:r>
                        <a:rPr lang="ko-KR" altLang="en-US" sz="1400" b="1" dirty="0" smtClean="0">
                          <a:ea typeface="바탕" pitchFamily="18" charset="-127"/>
                        </a:rPr>
                        <a:t>년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</a:tr>
              <a:tr h="5442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ea typeface="바탕" pitchFamily="18" charset="-127"/>
                        </a:rPr>
                        <a:t>축산차량 등록대상</a:t>
                      </a:r>
                      <a:endParaRPr lang="ko-KR" altLang="en-US" sz="1400" b="1" dirty="0">
                        <a:ea typeface="바탕" pitchFamily="18" charset="-127"/>
                      </a:endParaRPr>
                    </a:p>
                  </a:txBody>
                  <a:tcPr marL="68580" marR="68580" marT="60960" marB="60960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0415372"/>
              </p:ext>
            </p:extLst>
          </p:nvPr>
        </p:nvGraphicFramePr>
        <p:xfrm>
          <a:off x="697497" y="104082"/>
          <a:ext cx="5354960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54960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18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50762" y="4584993"/>
            <a:ext cx="5469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*</a:t>
            </a:r>
            <a:r>
              <a:rPr lang="ko-KR" altLang="en-US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 허가대상 </a:t>
            </a:r>
            <a:r>
              <a:rPr lang="en-US" altLang="ko-KR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: 800㎡ </a:t>
            </a:r>
            <a:r>
              <a:rPr lang="ko-KR" altLang="en-US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를 초과하는 </a:t>
            </a:r>
            <a:r>
              <a:rPr lang="ko-KR" altLang="en-US" sz="1200" b="1" dirty="0" err="1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오리사육업</a:t>
            </a:r>
            <a:r>
              <a:rPr lang="en-US" altLang="ko-KR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(2016.2.22</a:t>
            </a:r>
            <a:r>
              <a:rPr lang="ko-KR" altLang="en-US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일까지</a:t>
            </a:r>
            <a:r>
              <a:rPr lang="en-US" altLang="ko-KR" sz="1200" b="1" dirty="0" smtClean="0">
                <a:solidFill>
                  <a:srgbClr val="C00000"/>
                </a:solidFill>
                <a:latin typeface="바탕" pitchFamily="18" charset="-127"/>
                <a:ea typeface="바탕" pitchFamily="18" charset="-127"/>
              </a:rPr>
              <a:t>)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367276" y="1195312"/>
            <a:ext cx="1124067" cy="470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000">
              <a:solidFill>
                <a:prstClr val="white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432" y="1276535"/>
            <a:ext cx="1056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의무교육</a:t>
            </a:r>
            <a:endParaRPr lang="ko-KR" altLang="en-US" sz="1400" b="1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16013" y="520692"/>
            <a:ext cx="515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시행규칙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" y="812800"/>
            <a:ext cx="648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" y="1127744"/>
            <a:ext cx="640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개정일자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12. 21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◯ 시행일자 </a:t>
            </a:r>
            <a:r>
              <a:rPr lang="en-US" altLang="ko-K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바탕" pitchFamily="18" charset="-127"/>
                <a:ea typeface="바탕" pitchFamily="18" charset="-127"/>
              </a:rPr>
              <a:t>: 2015. 12. 23</a:t>
            </a:r>
            <a:endParaRPr lang="ko-KR" altLang="en-US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◇ 주요내용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중점방역관리지구 지정 및 해제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안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5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 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1)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고병원성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조류인플루엔자의 발생 위험이 높은 철새도래지 반경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킬로미터 이내의 지역과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종 가축전염병이 최근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이내에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회 이상 발생한 지역 등에 대하여 중점방역관리지구로 지정하도록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중점방역관리지구로 지정된 지역 중 철새도래지에서 제외되었거나 지정 이후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년간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종 가축전염병의 발생이 없는 지역 등에 대하여 중점방역관리지구에서 해제할 수 있도록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계약사육농가에 대한 방역교육 실시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안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9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2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신설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축산계열화사업자는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계약사육농가에 대하여 분기별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회 이상 방역교육 및 방역기준 준수 여부 점검을 실시하도록 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방역교육의 내용에 가축질병 위기관리 매뉴얼 및 차단방역 방법 등을 포함하도록 함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27736" y="474246"/>
            <a:ext cx="510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시행규칙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" y="812800"/>
            <a:ext cx="648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543419"/>
              </p:ext>
            </p:extLst>
          </p:nvPr>
        </p:nvGraphicFramePr>
        <p:xfrm>
          <a:off x="236220" y="860214"/>
          <a:ext cx="6278880" cy="8091816"/>
        </p:xfrm>
        <a:graphic>
          <a:graphicData uri="http://schemas.openxmlformats.org/drawingml/2006/table">
            <a:tbl>
              <a:tblPr/>
              <a:tblGrid>
                <a:gridCol w="6278880"/>
              </a:tblGrid>
              <a:tr h="75035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중점방역관리지구 지정 등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①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농림축산식품부장관은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매년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9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월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일까지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따른 중앙가축방역심의회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이하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"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심의회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"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라 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의 심의를 거쳐 다음 각 호의 어느 하나에 해당하는 지역을 중점방역관리지구로 지정한다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고병원성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조류인플루엔자 발생 위험이 높은 철새도래지 반경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킬로미터 이내 지역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종 가축전염병이 최근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년 내에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이상 발생한 지역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축산농가수가 반경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500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미터 이내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 이상 또는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킬로미터 이내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 이상인 지역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②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~ ③ 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생략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④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중점방역관리지구에서 가축 사육이나 축산 관련 영업을 하려는 자는 다음 각 호의 방역시설을 갖추어야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한다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방역복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착용 등을 위한 전실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前室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울타리 또는 담장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농장 내 출입차량 세척시설 및 차량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소독조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⑤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다음 각 호에 해당하는 경우 심의회의 심의를 거쳐 중점방역관리지구의 지정을 해제할 수 있다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호에 해당하여 중점방역관리지구로 지정된 이후 철새도래지에서 제외된 경우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호에 해당하여 중점방역관리지구로 지정된 이후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년간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종 가축전염병의 발생이 없는 경우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호에 해당하여 중점방역관리지구로 지정된 이후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축산농가수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감소율이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퍼센트 이상인 경우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⑥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항부터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항까지의 규정에 따른 세부사항은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가축전염병별로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농림축산식품부장관이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정하여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고시한다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en-US" altLang="ko-KR" sz="1400" dirty="0">
                        <a:solidFill>
                          <a:srgbClr val="000000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51084" marR="51084" marT="45408" marB="45408" anchor="ctr">
                    <a:lnL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슬라이드 번호 개체 틀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05126" y="653068"/>
            <a:ext cx="510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가축전염병예방법 시행규칙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gray">
          <a:xfrm>
            <a:off x="1244800" y="2483768"/>
            <a:ext cx="3930009" cy="419400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fontAlgn="base"/>
            <a:endParaRPr lang="ko-KR" altLang="en-US" sz="1200" dirty="0">
              <a:solidFill>
                <a:prstClr val="black"/>
              </a:solidFill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131764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1989918"/>
              </p:ext>
            </p:extLst>
          </p:nvPr>
        </p:nvGraphicFramePr>
        <p:xfrm>
          <a:off x="316775" y="1114498"/>
          <a:ext cx="6240780" cy="6651413"/>
        </p:xfrm>
        <a:graphic>
          <a:graphicData uri="http://schemas.openxmlformats.org/drawingml/2006/table">
            <a:tbl>
              <a:tblPr/>
              <a:tblGrid>
                <a:gridCol w="6240780"/>
              </a:tblGrid>
              <a:tr h="66514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9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계약사육농가에 대한 방역교육 실시 등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① 법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 및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축산계열화사업자는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계약사육농가에 대하여 분기별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회 이상 방역교육 및 방역기준 준수 여부에 관한 점검을 실시하고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교육 및 점검이 각각 완료된 날부터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7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 이내에 교육 및 점검 결과를 계약사육농가의 소재지를 관할하는 시장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군수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구청장에게 통지하여야 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②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따른 방역교육에는 다음 각 호의 사항이 포함되어야 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가축질병 위기관리 매뉴얼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차단방역 및 소독시설 설치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운영 방법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구제역 또는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고병원성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조류인플루엔자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임상예찰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및 신고 방법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4.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외국인근로자가 준수하여야 할 방역수칙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5.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구제역 백신 접종 방법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우제류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계약사육농가만 해당한다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6.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그 밖에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농림축산식품부장관이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필요하다고 정하여 고시한 사항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③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항에도 불구하고 계약사육농가가 「축산법」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따라 지정된 교육운영기관에서 교육과정을 이수한 경우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축산계열화사업자가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계약사육농가에 대하여 해당 연도의 교육을 실시한 것으로 본다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④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축산계열화사업자는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항에 따른 계약사육농가의 교육 이수 여부를 확인하여 계약사육농가의 소재지를 관할하는 시장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군수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구청장에게 통보하여야 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[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본조신설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바탕" pitchFamily="18" charset="-127"/>
                          <a:ea typeface="바탕" pitchFamily="18" charset="-127"/>
                        </a:rPr>
                        <a:t>2015.12.21.]</a:t>
                      </a:r>
                    </a:p>
                  </a:txBody>
                  <a:tcPr marL="65784" marR="65784" marT="58475" marB="58475" anchor="ctr">
                    <a:lnL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슬라이드 번호 개체 틀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3743" y="582543"/>
            <a:ext cx="50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가축분뇨의 관리 및 이용에 관한 법률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" y="1499941"/>
            <a:ext cx="6339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배출시설의 설치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 ①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대통령령으로 정하는 규모 이상의 배출시설을 설치하려고 하거나 설치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운영 중인 자는 대통령령으로 정하는 바에 따라 배출시설의 설치계획을 갖추어 시장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구청장의 허가를 받아야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 &lt;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개정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2015.12.1.&gt;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②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항에 따라 허가를 받은 자가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환경부령으로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정하는 중요 사항을 변경하려는 때에는 변경허가를 받아야 하고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그 밖의 사항을 변경하려는 때에는 변경신고를 하여야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③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항에 따른 허가대상에 해당하지 아니하는 배출시설 중  대통령령으로 정하는 규모 이상의 배출시설을 설치하려고 하거나 설치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운영 중인 자는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환경부령으로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정하는 바에 따라 시장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군수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구청장에게 신고하여야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신고한 사항 중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환경부령으로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정하는 사항을 변경하려는 때에도 또한 같다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 &lt;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개정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2015.12.1.&gt;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④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누구든지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항부터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항까지의 규정에 따른 허가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변경허가 또는 신고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변경신고 없이 설치되거나 변경된 배출시설을 사용해서는 아니 되며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그 시설을 사용하여 가축을 사육하는 자에게 가축 또는 사료 등을 제공하여 사육을 위탁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이하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위탁사육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"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할 수 없다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[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전문개정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2014.3.24.]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36172" y="621583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가축분뇨의 관리 및 이용에 관한 법률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" y="1371600"/>
            <a:ext cx="64160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부칙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&lt;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법률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12516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2014.3.24&gt;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가축사육제한구역의 배출시설에 관한 특례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 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시장ㆍ군수ㆍ구청장은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다음 각 호의 요건에 모두 해당하는 배출시설에 대하여 이 법 시행일부터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이내에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 개정규정에 따라 허가신청을 하거나 신고하면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 및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 개정규정에 따라 가축사육이 제한되고 있는 경우에도 설치 허가를 하거나 신고를 수리할 수 있다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다만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해당 지방자치단체가 다음 각 호의 요건에 모두 해당하는 배출시설에 대하여 이와 다른 특례를 조례로 정하는 경우에는 그에 따른다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항제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호의 개정규정의 지역에 존재할 것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 법 시행 당시 가축사육제한구역의 지정ㆍ고시 이전부터 존재하는 배출시설로서 환경부장관이 정하여 고시하는 증거서류를 제출하여 그 사실을 증명할 수 있을 것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배출시설이 이 법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 개정규정에 따른 가축사육의 제한을 제외한다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이하 이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호에서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같다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)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및 다른 법령을 위반하지 아니하였거나 허가신청 또는 신고 당시 이 법 및 다른 법령에 적합한 배출시설일 것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가축분뇨의 관리 및 이용에 관한 법률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79" y="1056641"/>
            <a:ext cx="656082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부칙 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&lt;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법률 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12516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호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2014.3.24&gt;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9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허가 또는 신고 위반 배출시설에 대한 폐쇄명령 등에 관한 특례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①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배출시설이 이 법 또는 다른 법률에 따라 설치가 금지된 장소에 위치하지 아니한 경우로서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이전에 허가나 신고 없이 설치한 배출시설 또는 변경허가나 변경신고 없이 변경한 배출시설의 설치자는 다음 각 호의 기간 내에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조의 개정규정에 따라 허가 또는 변경허가를 받거나 신고 또는 변경신고를 하여야 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환경부령으로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정하는 소규모 배출시설과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한센인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정착촌 내의 배출시설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 외의 배출시설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</a:t>
            </a: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10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위탁사육자에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대한 벌칙 적용에 관한 특례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 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배출시설이 이 법 또는 다른 법률에 따라 설치가 금지된 장소에 위치하지 아니한 경우로서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2013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 이전에 허가나 신고 없이 설치한 배출시설 또는 변경허가나 변경신고 없이 변경한 배출시설을 사용하여 위탁사육하는 자는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49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 및 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50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조제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호를 다음 각 호의 구분에 따른 기간까지 적용하지 아니한다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환경부령으로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정하는 소규모 배출시설과 </a:t>
            </a:r>
            <a:r>
              <a:rPr lang="ko-KR" altLang="en-US" sz="1400" dirty="0" err="1" smtClean="0">
                <a:latin typeface="바탕" pitchFamily="18" charset="-127"/>
                <a:ea typeface="바탕" pitchFamily="18" charset="-127"/>
              </a:rPr>
              <a:t>한센인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 정착촌 내의 배출시설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2019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호 외의 배출시설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: 2018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400" dirty="0" smtClean="0">
                <a:latin typeface="바탕" pitchFamily="18" charset="-127"/>
                <a:ea typeface="바탕" pitchFamily="18" charset="-127"/>
              </a:rPr>
              <a:t>24</a:t>
            </a:r>
            <a:r>
              <a:rPr lang="ko-KR" altLang="en-US" sz="1400" dirty="0" smtClean="0">
                <a:latin typeface="바탕" pitchFamily="18" charset="-127"/>
                <a:ea typeface="바탕" pitchFamily="18" charset="-127"/>
              </a:rPr>
              <a:t>일</a:t>
            </a:r>
            <a:endParaRPr lang="en-US" altLang="ko-KR" sz="1400" dirty="0" smtClean="0">
              <a:latin typeface="바탕" pitchFamily="18" charset="-127"/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300320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V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축산관련 법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슬라이드 번호 개체 틀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/>
          <p:cNvSpPr>
            <a:spLocks noChangeArrowheads="1"/>
          </p:cNvSpPr>
          <p:nvPr/>
        </p:nvSpPr>
        <p:spPr bwMode="gray">
          <a:xfrm>
            <a:off x="1444942" y="1701679"/>
            <a:ext cx="4806554" cy="622300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2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오리농가 </a:t>
            </a:r>
            <a:r>
              <a:rPr lang="ko-KR" altLang="en-US" sz="2400" dirty="0" err="1" smtClean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rPr>
              <a:t>자가진단표</a:t>
            </a:r>
            <a:endParaRPr lang="ko-KR" altLang="en-US" sz="16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635318" y="1701678"/>
            <a:ext cx="601266" cy="628651"/>
          </a:xfrm>
          <a:prstGeom prst="roundRect">
            <a:avLst>
              <a:gd name="adj" fmla="val 26713"/>
            </a:avLst>
          </a:prstGeom>
          <a:solidFill>
            <a:srgbClr val="BA7C3E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200" b="1" dirty="0" smtClean="0">
                <a:solidFill>
                  <a:prstClr val="white"/>
                </a:solidFill>
                <a:latin typeface="휴먼엑스포" pitchFamily="18" charset="-127"/>
                <a:ea typeface="휴먼엑스포" pitchFamily="18" charset="-127"/>
              </a:rPr>
              <a:t>6</a:t>
            </a:r>
            <a:endParaRPr lang="en-US" altLang="ko-KR" sz="3200" b="1" dirty="0">
              <a:solidFill>
                <a:prstClr val="white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gray">
          <a:xfrm>
            <a:off x="239486" y="2768445"/>
            <a:ext cx="6278649" cy="5181084"/>
          </a:xfrm>
          <a:prstGeom prst="roundRect">
            <a:avLst>
              <a:gd name="adj" fmla="val 26713"/>
            </a:avLst>
          </a:prstGeom>
          <a:solidFill>
            <a:srgbClr val="FFFFFF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2700000" algn="ct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ko-KR" altLang="en-US" sz="2400" dirty="0">
                <a:solidFill>
                  <a:srgbClr val="6633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종오리농가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자가점검표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</a:t>
            </a: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 2</a:t>
            </a:r>
            <a:r>
              <a:rPr lang="en-US" altLang="ko-KR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육용오리</a:t>
            </a:r>
            <a:r>
              <a:rPr lang="ko-KR" altLang="en-US" sz="2400" dirty="0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사육농가 </a:t>
            </a:r>
            <a:r>
              <a:rPr lang="ko-KR" altLang="en-US" sz="2400" dirty="0" err="1" smtClean="0">
                <a:solidFill>
                  <a:prstClr val="black"/>
                </a:solidFill>
                <a:latin typeface="바탕" pitchFamily="18" charset="-127"/>
                <a:ea typeface="바탕" pitchFamily="18" charset="-127"/>
              </a:rPr>
              <a:t>자가점검표</a:t>
            </a:r>
            <a:endParaRPr lang="en-US" altLang="ko-KR" sz="2400" dirty="0" smtClean="0">
              <a:solidFill>
                <a:prstClr val="black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9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종오리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농가  자가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점검표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6383689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바탕"/>
                          <a:ea typeface="바탕"/>
                        </a:rPr>
                        <a:t>Ⅵ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농장자가진단표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136" y="1067417"/>
            <a:ext cx="161017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860256" descr="DRW00000b243c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038746"/>
            <a:ext cx="184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6965" y="1129233"/>
            <a:ext cx="685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휴먼명조"/>
                <a:cs typeface="굴림" pitchFamily="50" charset="-127"/>
              </a:rPr>
              <a:t>축산법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296017"/>
            <a:ext cx="6386649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종오리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농가  자가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점검표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489906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바탕"/>
                          <a:ea typeface="바탕"/>
                        </a:rPr>
                        <a:t>Ⅵ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농장자가진단표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136" y="1067417"/>
            <a:ext cx="161017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860256" descr="DRW00000b243c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038746"/>
            <a:ext cx="184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1904" y="926685"/>
            <a:ext cx="203132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가축전염병예방법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65" y="1296017"/>
            <a:ext cx="6599692" cy="76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종오리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농가  자가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점검표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2565514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바탕"/>
                          <a:ea typeface="바탕"/>
                        </a:rPr>
                        <a:t>Ⅵ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농장자가진단표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136" y="1067417"/>
            <a:ext cx="161017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860256" descr="DRW00000b243c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038746"/>
            <a:ext cx="184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1904" y="926685"/>
            <a:ext cx="203132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가축전염병예방법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5" y="1296017"/>
            <a:ext cx="6689435" cy="775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1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67708" y="598535"/>
            <a:ext cx="48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축산농가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교육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96277" y="1043205"/>
            <a:ext cx="6276563" cy="3357599"/>
            <a:chOff x="2008155" y="2527235"/>
            <a:chExt cx="5002537" cy="2634363"/>
          </a:xfrm>
        </p:grpSpPr>
        <p:sp>
          <p:nvSpPr>
            <p:cNvPr id="11" name="오른쪽 화살표 10"/>
            <p:cNvSpPr/>
            <p:nvPr/>
          </p:nvSpPr>
          <p:spPr>
            <a:xfrm rot="5400000">
              <a:off x="2534501" y="3513278"/>
              <a:ext cx="461142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2036534" y="2527235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777105" y="2537168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5513131" y="2537168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5616036" y="2716328"/>
              <a:ext cx="1247795" cy="57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계열사</a:t>
              </a:r>
              <a:endPara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교육</a:t>
              </a:r>
              <a:endParaRPr kumimoji="1"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2008155" y="3959873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>
              <a:off x="3720820" y="3969463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5553611" y="3969463"/>
              <a:ext cx="1457081" cy="9615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000" dirty="0" smtClean="0"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022092" y="2666459"/>
              <a:ext cx="1451296" cy="83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축산관련</a:t>
              </a:r>
              <a:endPara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종사자</a:t>
              </a:r>
              <a:endPara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교육</a:t>
              </a:r>
              <a:endParaRPr kumimoji="1"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3856020" y="2814387"/>
              <a:ext cx="1299250" cy="32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지자체</a:t>
              </a: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 및 농협 등</a:t>
              </a:r>
              <a:endParaRPr kumimoji="1"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5538753" y="4110816"/>
              <a:ext cx="1471777" cy="57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분기별 </a:t>
              </a:r>
              <a:endPara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kumimoji="1"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1</a:t>
              </a:r>
              <a:r>
                <a:rPr kumimoji="1"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바탕" pitchFamily="18" charset="-127"/>
                  <a:ea typeface="바탕" pitchFamily="18" charset="-127"/>
                </a:rPr>
                <a:t>회</a:t>
              </a:r>
              <a:endParaRPr kumimoji="1" lang="ko-KR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1" name="오른쪽 화살표 60"/>
            <p:cNvSpPr/>
            <p:nvPr/>
          </p:nvSpPr>
          <p:spPr>
            <a:xfrm rot="5400000">
              <a:off x="4297704" y="3513279"/>
              <a:ext cx="461142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2" name="오른쪽 화살표 61"/>
            <p:cNvSpPr/>
            <p:nvPr/>
          </p:nvSpPr>
          <p:spPr>
            <a:xfrm rot="5400000">
              <a:off x="6051581" y="3522868"/>
              <a:ext cx="461142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63" name="오른쪽 화살표 62"/>
            <p:cNvSpPr/>
            <p:nvPr/>
          </p:nvSpPr>
          <p:spPr>
            <a:xfrm rot="5400000">
              <a:off x="2626874" y="4830288"/>
              <a:ext cx="230572" cy="43204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00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741303"/>
              </p:ext>
            </p:extLst>
          </p:nvPr>
        </p:nvGraphicFramePr>
        <p:xfrm>
          <a:off x="697497" y="104082"/>
          <a:ext cx="5354960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54960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18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2562662" y="3137828"/>
            <a:ext cx="1382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방역교육</a:t>
            </a:r>
            <a:endParaRPr kumimoji="1"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바탕" pitchFamily="18" charset="-127"/>
              <a:ea typeface="바탕" pitchFamily="18" charset="-127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kumimoji="1"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수시</a:t>
            </a:r>
            <a:r>
              <a:rPr kumimoji="1"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바탕" pitchFamily="18" charset="-127"/>
                <a:ea typeface="바탕" pitchFamily="18" charset="-127"/>
              </a:rPr>
              <a:t>)</a:t>
            </a:r>
            <a:endParaRPr kumimoji="1"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94316" y="3223124"/>
            <a:ext cx="10320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법정교육</a:t>
            </a:r>
            <a:endParaRPr kumimoji="1" lang="ko-KR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362027"/>
            <a:ext cx="6760030" cy="478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슬라이드 번호 개체 틀 2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육용오리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농가  자가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점검표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930556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바탕"/>
                          <a:ea typeface="바탕"/>
                        </a:rPr>
                        <a:t>Ⅵ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농장자가진단표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136" y="1067417"/>
            <a:ext cx="161017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860256" descr="DRW00000b243c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038746"/>
            <a:ext cx="184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1021" y="926685"/>
            <a:ext cx="87716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축산법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31" y="1306902"/>
            <a:ext cx="6542640" cy="76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969603" y="610430"/>
            <a:ext cx="510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육용오리</a:t>
            </a:r>
            <a:r>
              <a:rPr lang="ko-KR" altLang="en-US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 농가  자가 </a:t>
            </a:r>
            <a:r>
              <a:rPr lang="ko-KR" altLang="en-US" b="1" dirty="0" err="1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점검표</a:t>
            </a:r>
            <a:endParaRPr lang="en-US" altLang="ko-KR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" y="1524617"/>
            <a:ext cx="519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12331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 dirty="0">
              <a:ea typeface="바탕" pitchFamily="18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532818"/>
              </p:ext>
            </p:extLst>
          </p:nvPr>
        </p:nvGraphicFramePr>
        <p:xfrm>
          <a:off x="573987" y="57573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prstClr val="black"/>
                          </a:solidFill>
                          <a:latin typeface="바탕"/>
                          <a:ea typeface="바탕"/>
                        </a:rPr>
                        <a:t>Ⅵ</a:t>
                      </a: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kumimoji="1" lang="ko-KR" altLang="en-US" sz="2000" b="1" dirty="0" err="1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농장자가진단표</a:t>
                      </a:r>
                      <a:endParaRPr lang="ko-KR" altLang="en-US" sz="2000" b="1" dirty="0" smtClean="0">
                        <a:ln w="6350">
                          <a:noFill/>
                        </a:ln>
                        <a:solidFill>
                          <a:prstClr val="black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136" y="1067417"/>
            <a:ext cx="161017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2860256" descr="DRW00000b243c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038746"/>
            <a:ext cx="184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101" y="949855"/>
            <a:ext cx="203132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가축전염병예방법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" y="1376202"/>
            <a:ext cx="6506391" cy="76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2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177387"/>
              </p:ext>
            </p:extLst>
          </p:nvPr>
        </p:nvGraphicFramePr>
        <p:xfrm>
          <a:off x="601747" y="307945"/>
          <a:ext cx="5467583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67583"/>
              </a:tblGrid>
              <a:tr h="494453"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메모</a:t>
                      </a: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59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369" y="4869180"/>
            <a:ext cx="56828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발  행  일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2016. 3</a:t>
            </a: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발  행  인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한국오리협회장</a:t>
            </a:r>
            <a:endParaRPr lang="en-US" altLang="ko-KR" sz="15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편  저  자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한국오리협회 류봉우 차장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허관행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 과장</a:t>
            </a:r>
            <a:endParaRPr lang="en-US" altLang="ko-KR" sz="15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감       수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농림축산식품부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     방역관리과        이희철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주무관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,</a:t>
            </a:r>
          </a:p>
          <a:p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                  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농림축산검역본부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AI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예방통제센터  박상구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주무관</a:t>
            </a:r>
            <a:endParaRPr lang="en-US" altLang="ko-KR" sz="15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주       소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서울 서초구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서초중앙로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길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9, 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제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2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축산회관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층</a:t>
            </a:r>
            <a:endParaRPr lang="en-US" altLang="ko-KR" sz="1500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연 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락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  처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02-585-5286</a:t>
            </a: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팩       </a:t>
            </a:r>
            <a:r>
              <a:rPr lang="ko-KR" altLang="en-US" sz="1500" dirty="0" err="1" smtClean="0">
                <a:latin typeface="바탕" pitchFamily="18" charset="-127"/>
                <a:ea typeface="바탕" pitchFamily="18" charset="-127"/>
              </a:rPr>
              <a:t>스</a:t>
            </a:r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02-597-5249</a:t>
            </a:r>
          </a:p>
          <a:p>
            <a:r>
              <a:rPr lang="ko-KR" altLang="en-US" sz="1500" dirty="0" smtClean="0">
                <a:latin typeface="바탕" pitchFamily="18" charset="-127"/>
                <a:ea typeface="바탕" pitchFamily="18" charset="-127"/>
              </a:rPr>
              <a:t>홈페이지   </a:t>
            </a:r>
            <a:r>
              <a:rPr lang="en-US" altLang="ko-KR" sz="1500" dirty="0" smtClean="0">
                <a:latin typeface="바탕" pitchFamily="18" charset="-127"/>
                <a:ea typeface="바탕" pitchFamily="18" charset="-127"/>
              </a:rPr>
              <a:t>:  www.koreaduck.org</a:t>
            </a:r>
            <a:endParaRPr lang="ko-KR" altLang="en-US" sz="1500" dirty="0">
              <a:latin typeface="바탕" pitchFamily="18" charset="-127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9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5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151863" y="603570"/>
            <a:ext cx="49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eaLnBrk="0" hangingPunct="0">
              <a:spcBef>
                <a:spcPct val="20000"/>
              </a:spcBef>
              <a:buClr>
                <a:srgbClr val="1978A3"/>
              </a:buClr>
              <a:defRPr/>
            </a:pPr>
            <a:r>
              <a:rPr lang="en-US" altLang="ko-KR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축산농가 </a:t>
            </a:r>
            <a:r>
              <a:rPr lang="ko-KR" altLang="en-US" b="1" dirty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  <a:cs typeface="Arial Unicode MS" pitchFamily="50" charset="-127"/>
              </a:rPr>
              <a:t>교육</a:t>
            </a:r>
            <a:endParaRPr lang="en-US" altLang="ko-KR" b="1" dirty="0">
              <a:solidFill>
                <a:prstClr val="black"/>
              </a:solidFill>
              <a:latin typeface="HY견명조" pitchFamily="18" charset="-127"/>
              <a:ea typeface="HY견명조" pitchFamily="18" charset="-127"/>
              <a:cs typeface="Arial Unicode MS" pitchFamily="50" charset="-127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ea typeface="바탕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683297"/>
              </p:ext>
            </p:extLst>
          </p:nvPr>
        </p:nvGraphicFramePr>
        <p:xfrm>
          <a:off x="697497" y="104082"/>
          <a:ext cx="5365846" cy="4944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65846"/>
              </a:tblGrid>
              <a:tr h="494453"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kumimoji="1" lang="ko-KR" altLang="en-US" sz="2000" b="1" dirty="0" smtClean="0">
                          <a:solidFill>
                            <a:prstClr val="black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농가 관련사항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8580" marR="6858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4" y="977665"/>
            <a:ext cx="676563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5" y="2601686"/>
            <a:ext cx="677091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151863" y="2020661"/>
            <a:ext cx="4443394" cy="420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2016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월 본격 시행</a:t>
            </a:r>
            <a:endParaRPr lang="ko-KR" altLang="en-US" sz="1600" b="1" dirty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44230C8-821E-4538-85E5-BC3BAC9103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1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오리파워포인트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오리파워포인트p</Template>
  <TotalTime>3195</TotalTime>
  <Words>7824</Words>
  <Application>Microsoft Office PowerPoint</Application>
  <PresentationFormat>화면 슬라이드 쇼(4:3)</PresentationFormat>
  <Paragraphs>951</Paragraphs>
  <Slides>84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84</vt:i4>
      </vt:variant>
    </vt:vector>
  </HeadingPairs>
  <TitlesOfParts>
    <vt:vector size="85" baseType="lpstr">
      <vt:lpstr>오리파워포인트p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duck</dc:creator>
  <cp:lastModifiedBy>허관행</cp:lastModifiedBy>
  <cp:revision>307</cp:revision>
  <cp:lastPrinted>2016-01-20T08:16:48Z</cp:lastPrinted>
  <dcterms:created xsi:type="dcterms:W3CDTF">2015-12-21T03:51:40Z</dcterms:created>
  <dcterms:modified xsi:type="dcterms:W3CDTF">2016-03-04T03:49:42Z</dcterms:modified>
</cp:coreProperties>
</file>